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A611A3-99A0-060A-F404-4B7BFF2464A0}" v="1" dt="2024-02-19T14:22:13.897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94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B0B733-4350-4CFF-A994-E528C413A0C5}" type="doc">
      <dgm:prSet loTypeId="urn:microsoft.com/office/officeart/2005/8/layout/list1" loCatId="list" qsTypeId="urn:microsoft.com/office/officeart/2005/8/quickstyle/simple2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5646071-BFA0-4C7E-8AD8-233A6BF6DA12}">
      <dgm:prSet/>
      <dgm:spPr/>
      <dgm:t>
        <a:bodyPr/>
        <a:lstStyle/>
        <a:p>
          <a:r>
            <a:rPr lang="en-US"/>
            <a:t>Dizajnerski	alat</a:t>
          </a:r>
        </a:p>
      </dgm:t>
    </dgm:pt>
    <dgm:pt modelId="{513E0742-C904-47A4-8C7B-2E84D157DB9E}" type="parTrans" cxnId="{09649989-E619-4CD1-923F-935C2E017B4A}">
      <dgm:prSet/>
      <dgm:spPr/>
      <dgm:t>
        <a:bodyPr/>
        <a:lstStyle/>
        <a:p>
          <a:endParaRPr lang="en-US"/>
        </a:p>
      </dgm:t>
    </dgm:pt>
    <dgm:pt modelId="{1DAD20AF-6EBA-4786-973B-E4D4BD444416}" type="sibTrans" cxnId="{09649989-E619-4CD1-923F-935C2E017B4A}">
      <dgm:prSet/>
      <dgm:spPr/>
      <dgm:t>
        <a:bodyPr/>
        <a:lstStyle/>
        <a:p>
          <a:endParaRPr lang="en-US"/>
        </a:p>
      </dgm:t>
    </dgm:pt>
    <dgm:pt modelId="{693A3EA0-CE82-474E-90D2-3D00706002D3}">
      <dgm:prSet/>
      <dgm:spPr/>
      <dgm:t>
        <a:bodyPr/>
        <a:lstStyle/>
        <a:p>
          <a:r>
            <a:rPr lang="en-US"/>
            <a:t>Element grafickog dizajna</a:t>
          </a:r>
        </a:p>
      </dgm:t>
    </dgm:pt>
    <dgm:pt modelId="{01C70FB1-D8F2-435D-B3B1-0F5D1CEA8855}" type="parTrans" cxnId="{BB89B138-7985-4EDD-BECE-7D9FD2E22B7A}">
      <dgm:prSet/>
      <dgm:spPr/>
      <dgm:t>
        <a:bodyPr/>
        <a:lstStyle/>
        <a:p>
          <a:endParaRPr lang="en-US"/>
        </a:p>
      </dgm:t>
    </dgm:pt>
    <dgm:pt modelId="{3F2647A1-3513-4EBC-A574-B6AE59AD0382}" type="sibTrans" cxnId="{BB89B138-7985-4EDD-BECE-7D9FD2E22B7A}">
      <dgm:prSet/>
      <dgm:spPr/>
      <dgm:t>
        <a:bodyPr/>
        <a:lstStyle/>
        <a:p>
          <a:endParaRPr lang="en-US"/>
        </a:p>
      </dgm:t>
    </dgm:pt>
    <dgm:pt modelId="{EE950756-9D59-4B8D-B36D-EC7D177EAA1E}">
      <dgm:prSet/>
      <dgm:spPr/>
      <dgm:t>
        <a:bodyPr/>
        <a:lstStyle/>
        <a:p>
          <a:r>
            <a:rPr lang="en-US"/>
            <a:t>80% vizulenih	informacija je povezano	sa bojom</a:t>
          </a:r>
        </a:p>
      </dgm:t>
    </dgm:pt>
    <dgm:pt modelId="{BF72F397-B5F4-4CB7-AC42-D92F3D756D79}" type="parTrans" cxnId="{4DCE06E4-DD5F-4928-BB84-71657C00BC89}">
      <dgm:prSet/>
      <dgm:spPr/>
      <dgm:t>
        <a:bodyPr/>
        <a:lstStyle/>
        <a:p>
          <a:endParaRPr lang="en-US"/>
        </a:p>
      </dgm:t>
    </dgm:pt>
    <dgm:pt modelId="{FB0E79CF-D79F-4EF2-AF5A-54D943A05374}" type="sibTrans" cxnId="{4DCE06E4-DD5F-4928-BB84-71657C00BC89}">
      <dgm:prSet/>
      <dgm:spPr/>
      <dgm:t>
        <a:bodyPr/>
        <a:lstStyle/>
        <a:p>
          <a:endParaRPr lang="en-US"/>
        </a:p>
      </dgm:t>
    </dgm:pt>
    <dgm:pt modelId="{1FE33F4A-B240-4A1E-83D9-5BCCDF580773}">
      <dgm:prSet/>
      <dgm:spPr/>
      <dgm:t>
        <a:bodyPr/>
        <a:lstStyle/>
        <a:p>
          <a:r>
            <a:rPr lang="en-US"/>
            <a:t>Filozofija boja</a:t>
          </a:r>
        </a:p>
      </dgm:t>
    </dgm:pt>
    <dgm:pt modelId="{0CD3DBA8-4610-4DE5-9668-0FDA25E5A50F}" type="parTrans" cxnId="{7E12A2CB-1401-42A4-90C3-75BF59637082}">
      <dgm:prSet/>
      <dgm:spPr/>
      <dgm:t>
        <a:bodyPr/>
        <a:lstStyle/>
        <a:p>
          <a:endParaRPr lang="en-US"/>
        </a:p>
      </dgm:t>
    </dgm:pt>
    <dgm:pt modelId="{097227C6-2528-41DE-A356-FECF36FD3F84}" type="sibTrans" cxnId="{7E12A2CB-1401-42A4-90C3-75BF59637082}">
      <dgm:prSet/>
      <dgm:spPr/>
      <dgm:t>
        <a:bodyPr/>
        <a:lstStyle/>
        <a:p>
          <a:endParaRPr lang="en-US"/>
        </a:p>
      </dgm:t>
    </dgm:pt>
    <dgm:pt modelId="{254BD411-A892-43F4-9982-24E44EBE91DA}">
      <dgm:prSet/>
      <dgm:spPr/>
      <dgm:t>
        <a:bodyPr/>
        <a:lstStyle/>
        <a:p>
          <a:r>
            <a:rPr lang="en-US"/>
            <a:t>Marketing, advertising,	prodaja</a:t>
          </a:r>
        </a:p>
      </dgm:t>
    </dgm:pt>
    <dgm:pt modelId="{E7896B07-206B-4305-9B58-8CB25CE2AF92}" type="parTrans" cxnId="{D9B20F2B-CD6C-4A9F-B447-C813D699F7A9}">
      <dgm:prSet/>
      <dgm:spPr/>
      <dgm:t>
        <a:bodyPr/>
        <a:lstStyle/>
        <a:p>
          <a:endParaRPr lang="en-US"/>
        </a:p>
      </dgm:t>
    </dgm:pt>
    <dgm:pt modelId="{D2E1A104-5B1B-400D-A45B-EBE3DC70C616}" type="sibTrans" cxnId="{D9B20F2B-CD6C-4A9F-B447-C813D699F7A9}">
      <dgm:prSet/>
      <dgm:spPr/>
      <dgm:t>
        <a:bodyPr/>
        <a:lstStyle/>
        <a:p>
          <a:endParaRPr lang="en-US"/>
        </a:p>
      </dgm:t>
    </dgm:pt>
    <dgm:pt modelId="{B3E11964-4F80-4DC8-A2DA-422F7E13A579}" type="pres">
      <dgm:prSet presAssocID="{43B0B733-4350-4CFF-A994-E528C413A0C5}" presName="linear" presStyleCnt="0">
        <dgm:presLayoutVars>
          <dgm:dir/>
          <dgm:animLvl val="lvl"/>
          <dgm:resizeHandles val="exact"/>
        </dgm:presLayoutVars>
      </dgm:prSet>
      <dgm:spPr/>
    </dgm:pt>
    <dgm:pt modelId="{46175E6C-E3FA-49E1-A6A2-F2DC44D628AC}" type="pres">
      <dgm:prSet presAssocID="{C5646071-BFA0-4C7E-8AD8-233A6BF6DA12}" presName="parentLin" presStyleCnt="0"/>
      <dgm:spPr/>
    </dgm:pt>
    <dgm:pt modelId="{00882580-441C-425D-81A9-D018D257854D}" type="pres">
      <dgm:prSet presAssocID="{C5646071-BFA0-4C7E-8AD8-233A6BF6DA12}" presName="parentLeftMargin" presStyleLbl="node1" presStyleIdx="0" presStyleCnt="5"/>
      <dgm:spPr/>
    </dgm:pt>
    <dgm:pt modelId="{4BF1BC1A-1B01-4299-B52A-D6B41D08CA6D}" type="pres">
      <dgm:prSet presAssocID="{C5646071-BFA0-4C7E-8AD8-233A6BF6DA12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30934448-06C8-4B44-8ADF-5C72448C4DC0}" type="pres">
      <dgm:prSet presAssocID="{C5646071-BFA0-4C7E-8AD8-233A6BF6DA12}" presName="negativeSpace" presStyleCnt="0"/>
      <dgm:spPr/>
    </dgm:pt>
    <dgm:pt modelId="{CD76341E-290A-485F-ACA3-C7C4ACBCA7E3}" type="pres">
      <dgm:prSet presAssocID="{C5646071-BFA0-4C7E-8AD8-233A6BF6DA12}" presName="childText" presStyleLbl="conFgAcc1" presStyleIdx="0" presStyleCnt="5">
        <dgm:presLayoutVars>
          <dgm:bulletEnabled val="1"/>
        </dgm:presLayoutVars>
      </dgm:prSet>
      <dgm:spPr/>
    </dgm:pt>
    <dgm:pt modelId="{EB48D968-03EA-46A9-AABC-CCEE6870C867}" type="pres">
      <dgm:prSet presAssocID="{1DAD20AF-6EBA-4786-973B-E4D4BD444416}" presName="spaceBetweenRectangles" presStyleCnt="0"/>
      <dgm:spPr/>
    </dgm:pt>
    <dgm:pt modelId="{310F5C02-E7DA-48D6-BBFF-1654927C4ED1}" type="pres">
      <dgm:prSet presAssocID="{693A3EA0-CE82-474E-90D2-3D00706002D3}" presName="parentLin" presStyleCnt="0"/>
      <dgm:spPr/>
    </dgm:pt>
    <dgm:pt modelId="{B1507D20-5979-4B73-BE19-3FFCECBB6E41}" type="pres">
      <dgm:prSet presAssocID="{693A3EA0-CE82-474E-90D2-3D00706002D3}" presName="parentLeftMargin" presStyleLbl="node1" presStyleIdx="0" presStyleCnt="5"/>
      <dgm:spPr/>
    </dgm:pt>
    <dgm:pt modelId="{B2B0037A-6CAF-400E-84C1-3D9333DB66F6}" type="pres">
      <dgm:prSet presAssocID="{693A3EA0-CE82-474E-90D2-3D00706002D3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F89E950E-E522-4B9F-886C-48EBBBFF54CB}" type="pres">
      <dgm:prSet presAssocID="{693A3EA0-CE82-474E-90D2-3D00706002D3}" presName="negativeSpace" presStyleCnt="0"/>
      <dgm:spPr/>
    </dgm:pt>
    <dgm:pt modelId="{40614B7C-E353-42D5-B63E-E6FF7979C216}" type="pres">
      <dgm:prSet presAssocID="{693A3EA0-CE82-474E-90D2-3D00706002D3}" presName="childText" presStyleLbl="conFgAcc1" presStyleIdx="1" presStyleCnt="5">
        <dgm:presLayoutVars>
          <dgm:bulletEnabled val="1"/>
        </dgm:presLayoutVars>
      </dgm:prSet>
      <dgm:spPr/>
    </dgm:pt>
    <dgm:pt modelId="{29EE99AF-4B1A-4D7E-BC25-BAC98D678E15}" type="pres">
      <dgm:prSet presAssocID="{3F2647A1-3513-4EBC-A574-B6AE59AD0382}" presName="spaceBetweenRectangles" presStyleCnt="0"/>
      <dgm:spPr/>
    </dgm:pt>
    <dgm:pt modelId="{877230E5-0E1C-45A5-89D2-32E0D6E1CAE4}" type="pres">
      <dgm:prSet presAssocID="{EE950756-9D59-4B8D-B36D-EC7D177EAA1E}" presName="parentLin" presStyleCnt="0"/>
      <dgm:spPr/>
    </dgm:pt>
    <dgm:pt modelId="{8F33C928-0007-41D0-82CD-515A6DE0BF96}" type="pres">
      <dgm:prSet presAssocID="{EE950756-9D59-4B8D-B36D-EC7D177EAA1E}" presName="parentLeftMargin" presStyleLbl="node1" presStyleIdx="1" presStyleCnt="5"/>
      <dgm:spPr/>
    </dgm:pt>
    <dgm:pt modelId="{E1787EEA-AD90-4B11-982E-795CB5E0DA94}" type="pres">
      <dgm:prSet presAssocID="{EE950756-9D59-4B8D-B36D-EC7D177EAA1E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7E28660B-A368-4CE8-B993-EAA3CD6FAE01}" type="pres">
      <dgm:prSet presAssocID="{EE950756-9D59-4B8D-B36D-EC7D177EAA1E}" presName="negativeSpace" presStyleCnt="0"/>
      <dgm:spPr/>
    </dgm:pt>
    <dgm:pt modelId="{87CD981F-B01D-464D-A704-F33596E2575B}" type="pres">
      <dgm:prSet presAssocID="{EE950756-9D59-4B8D-B36D-EC7D177EAA1E}" presName="childText" presStyleLbl="conFgAcc1" presStyleIdx="2" presStyleCnt="5">
        <dgm:presLayoutVars>
          <dgm:bulletEnabled val="1"/>
        </dgm:presLayoutVars>
      </dgm:prSet>
      <dgm:spPr/>
    </dgm:pt>
    <dgm:pt modelId="{027A9B73-118A-44A6-BF56-78D445A2E527}" type="pres">
      <dgm:prSet presAssocID="{FB0E79CF-D79F-4EF2-AF5A-54D943A05374}" presName="spaceBetweenRectangles" presStyleCnt="0"/>
      <dgm:spPr/>
    </dgm:pt>
    <dgm:pt modelId="{0E0BFE9F-EA43-46A6-914D-9AC684381C22}" type="pres">
      <dgm:prSet presAssocID="{1FE33F4A-B240-4A1E-83D9-5BCCDF580773}" presName="parentLin" presStyleCnt="0"/>
      <dgm:spPr/>
    </dgm:pt>
    <dgm:pt modelId="{D807AB23-A91C-4075-95D4-ADEF1B16FB80}" type="pres">
      <dgm:prSet presAssocID="{1FE33F4A-B240-4A1E-83D9-5BCCDF580773}" presName="parentLeftMargin" presStyleLbl="node1" presStyleIdx="2" presStyleCnt="5"/>
      <dgm:spPr/>
    </dgm:pt>
    <dgm:pt modelId="{20FAAC6B-CBB9-4664-88D6-B531E61BBBCB}" type="pres">
      <dgm:prSet presAssocID="{1FE33F4A-B240-4A1E-83D9-5BCCDF580773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1525E43-EE3E-435C-9284-BB69FB1E6C08}" type="pres">
      <dgm:prSet presAssocID="{1FE33F4A-B240-4A1E-83D9-5BCCDF580773}" presName="negativeSpace" presStyleCnt="0"/>
      <dgm:spPr/>
    </dgm:pt>
    <dgm:pt modelId="{E6D642C7-3CAA-453F-B316-B7FFC32F902B}" type="pres">
      <dgm:prSet presAssocID="{1FE33F4A-B240-4A1E-83D9-5BCCDF580773}" presName="childText" presStyleLbl="conFgAcc1" presStyleIdx="3" presStyleCnt="5">
        <dgm:presLayoutVars>
          <dgm:bulletEnabled val="1"/>
        </dgm:presLayoutVars>
      </dgm:prSet>
      <dgm:spPr/>
    </dgm:pt>
    <dgm:pt modelId="{68EA64E3-CD86-4BBD-8036-8C2354BFD150}" type="pres">
      <dgm:prSet presAssocID="{097227C6-2528-41DE-A356-FECF36FD3F84}" presName="spaceBetweenRectangles" presStyleCnt="0"/>
      <dgm:spPr/>
    </dgm:pt>
    <dgm:pt modelId="{9BA726D1-B4D0-4390-99D9-106D51AEF984}" type="pres">
      <dgm:prSet presAssocID="{254BD411-A892-43F4-9982-24E44EBE91DA}" presName="parentLin" presStyleCnt="0"/>
      <dgm:spPr/>
    </dgm:pt>
    <dgm:pt modelId="{9FA2392B-774F-4202-92DF-E569D95B9B63}" type="pres">
      <dgm:prSet presAssocID="{254BD411-A892-43F4-9982-24E44EBE91DA}" presName="parentLeftMargin" presStyleLbl="node1" presStyleIdx="3" presStyleCnt="5"/>
      <dgm:spPr/>
    </dgm:pt>
    <dgm:pt modelId="{950ECFA0-52DC-4EF7-B518-09BD41856DBF}" type="pres">
      <dgm:prSet presAssocID="{254BD411-A892-43F4-9982-24E44EBE91DA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37DEA167-1EFA-4C58-A024-0EA0677D203D}" type="pres">
      <dgm:prSet presAssocID="{254BD411-A892-43F4-9982-24E44EBE91DA}" presName="negativeSpace" presStyleCnt="0"/>
      <dgm:spPr/>
    </dgm:pt>
    <dgm:pt modelId="{FC6E6AA3-99D8-48C3-8449-AF433FF96521}" type="pres">
      <dgm:prSet presAssocID="{254BD411-A892-43F4-9982-24E44EBE91DA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EF79980F-DFC8-4A96-B7F3-E9E39A983C49}" type="presOf" srcId="{43B0B733-4350-4CFF-A994-E528C413A0C5}" destId="{B3E11964-4F80-4DC8-A2DA-422F7E13A579}" srcOrd="0" destOrd="0" presId="urn:microsoft.com/office/officeart/2005/8/layout/list1"/>
    <dgm:cxn modelId="{33ED4215-6E13-40DE-8AE0-EC3D5BCBBE6C}" type="presOf" srcId="{693A3EA0-CE82-474E-90D2-3D00706002D3}" destId="{B1507D20-5979-4B73-BE19-3FFCECBB6E41}" srcOrd="0" destOrd="0" presId="urn:microsoft.com/office/officeart/2005/8/layout/list1"/>
    <dgm:cxn modelId="{BD636C17-1537-49F5-B587-9A57AB3CF6D0}" type="presOf" srcId="{254BD411-A892-43F4-9982-24E44EBE91DA}" destId="{950ECFA0-52DC-4EF7-B518-09BD41856DBF}" srcOrd="1" destOrd="0" presId="urn:microsoft.com/office/officeart/2005/8/layout/list1"/>
    <dgm:cxn modelId="{D9B20F2B-CD6C-4A9F-B447-C813D699F7A9}" srcId="{43B0B733-4350-4CFF-A994-E528C413A0C5}" destId="{254BD411-A892-43F4-9982-24E44EBE91DA}" srcOrd="4" destOrd="0" parTransId="{E7896B07-206B-4305-9B58-8CB25CE2AF92}" sibTransId="{D2E1A104-5B1B-400D-A45B-EBE3DC70C616}"/>
    <dgm:cxn modelId="{BB89B138-7985-4EDD-BECE-7D9FD2E22B7A}" srcId="{43B0B733-4350-4CFF-A994-E528C413A0C5}" destId="{693A3EA0-CE82-474E-90D2-3D00706002D3}" srcOrd="1" destOrd="0" parTransId="{01C70FB1-D8F2-435D-B3B1-0F5D1CEA8855}" sibTransId="{3F2647A1-3513-4EBC-A574-B6AE59AD0382}"/>
    <dgm:cxn modelId="{98128D6B-556B-400B-ABCE-97EBB0D3D951}" type="presOf" srcId="{1FE33F4A-B240-4A1E-83D9-5BCCDF580773}" destId="{20FAAC6B-CBB9-4664-88D6-B531E61BBBCB}" srcOrd="1" destOrd="0" presId="urn:microsoft.com/office/officeart/2005/8/layout/list1"/>
    <dgm:cxn modelId="{0026D27E-DECB-4ECD-8610-A791E3730C6E}" type="presOf" srcId="{693A3EA0-CE82-474E-90D2-3D00706002D3}" destId="{B2B0037A-6CAF-400E-84C1-3D9333DB66F6}" srcOrd="1" destOrd="0" presId="urn:microsoft.com/office/officeart/2005/8/layout/list1"/>
    <dgm:cxn modelId="{09649989-E619-4CD1-923F-935C2E017B4A}" srcId="{43B0B733-4350-4CFF-A994-E528C413A0C5}" destId="{C5646071-BFA0-4C7E-8AD8-233A6BF6DA12}" srcOrd="0" destOrd="0" parTransId="{513E0742-C904-47A4-8C7B-2E84D157DB9E}" sibTransId="{1DAD20AF-6EBA-4786-973B-E4D4BD444416}"/>
    <dgm:cxn modelId="{B1E89AB0-771B-4B53-8963-0B583F306731}" type="presOf" srcId="{C5646071-BFA0-4C7E-8AD8-233A6BF6DA12}" destId="{00882580-441C-425D-81A9-D018D257854D}" srcOrd="0" destOrd="0" presId="urn:microsoft.com/office/officeart/2005/8/layout/list1"/>
    <dgm:cxn modelId="{29D6AAB0-26C5-42D1-BF73-C4EC55495990}" type="presOf" srcId="{EE950756-9D59-4B8D-B36D-EC7D177EAA1E}" destId="{E1787EEA-AD90-4B11-982E-795CB5E0DA94}" srcOrd="1" destOrd="0" presId="urn:microsoft.com/office/officeart/2005/8/layout/list1"/>
    <dgm:cxn modelId="{6AF2DDBF-AC98-4887-A2D6-A1F7BA655C4E}" type="presOf" srcId="{1FE33F4A-B240-4A1E-83D9-5BCCDF580773}" destId="{D807AB23-A91C-4075-95D4-ADEF1B16FB80}" srcOrd="0" destOrd="0" presId="urn:microsoft.com/office/officeart/2005/8/layout/list1"/>
    <dgm:cxn modelId="{7E12A2CB-1401-42A4-90C3-75BF59637082}" srcId="{43B0B733-4350-4CFF-A994-E528C413A0C5}" destId="{1FE33F4A-B240-4A1E-83D9-5BCCDF580773}" srcOrd="3" destOrd="0" parTransId="{0CD3DBA8-4610-4DE5-9668-0FDA25E5A50F}" sibTransId="{097227C6-2528-41DE-A356-FECF36FD3F84}"/>
    <dgm:cxn modelId="{90C558D7-ECC8-4967-AC75-926A5E4000EA}" type="presOf" srcId="{254BD411-A892-43F4-9982-24E44EBE91DA}" destId="{9FA2392B-774F-4202-92DF-E569D95B9B63}" srcOrd="0" destOrd="0" presId="urn:microsoft.com/office/officeart/2005/8/layout/list1"/>
    <dgm:cxn modelId="{4DCE06E4-DD5F-4928-BB84-71657C00BC89}" srcId="{43B0B733-4350-4CFF-A994-E528C413A0C5}" destId="{EE950756-9D59-4B8D-B36D-EC7D177EAA1E}" srcOrd="2" destOrd="0" parTransId="{BF72F397-B5F4-4CB7-AC42-D92F3D756D79}" sibTransId="{FB0E79CF-D79F-4EF2-AF5A-54D943A05374}"/>
    <dgm:cxn modelId="{1F1A63F0-3D7D-4410-AA57-85566354AD69}" type="presOf" srcId="{C5646071-BFA0-4C7E-8AD8-233A6BF6DA12}" destId="{4BF1BC1A-1B01-4299-B52A-D6B41D08CA6D}" srcOrd="1" destOrd="0" presId="urn:microsoft.com/office/officeart/2005/8/layout/list1"/>
    <dgm:cxn modelId="{EFDD5CFB-A0C2-43E4-83B9-82E96FD2442B}" type="presOf" srcId="{EE950756-9D59-4B8D-B36D-EC7D177EAA1E}" destId="{8F33C928-0007-41D0-82CD-515A6DE0BF96}" srcOrd="0" destOrd="0" presId="urn:microsoft.com/office/officeart/2005/8/layout/list1"/>
    <dgm:cxn modelId="{EB0CACA2-BADA-478A-8E59-10EF844D3BD5}" type="presParOf" srcId="{B3E11964-4F80-4DC8-A2DA-422F7E13A579}" destId="{46175E6C-E3FA-49E1-A6A2-F2DC44D628AC}" srcOrd="0" destOrd="0" presId="urn:microsoft.com/office/officeart/2005/8/layout/list1"/>
    <dgm:cxn modelId="{029BBF03-ADA2-48CA-BDD6-51F691A8DFD2}" type="presParOf" srcId="{46175E6C-E3FA-49E1-A6A2-F2DC44D628AC}" destId="{00882580-441C-425D-81A9-D018D257854D}" srcOrd="0" destOrd="0" presId="urn:microsoft.com/office/officeart/2005/8/layout/list1"/>
    <dgm:cxn modelId="{A83779BA-97C0-4D77-96BA-22957D020B3D}" type="presParOf" srcId="{46175E6C-E3FA-49E1-A6A2-F2DC44D628AC}" destId="{4BF1BC1A-1B01-4299-B52A-D6B41D08CA6D}" srcOrd="1" destOrd="0" presId="urn:microsoft.com/office/officeart/2005/8/layout/list1"/>
    <dgm:cxn modelId="{898E3DBB-23EA-4C08-B58C-2294E1B61857}" type="presParOf" srcId="{B3E11964-4F80-4DC8-A2DA-422F7E13A579}" destId="{30934448-06C8-4B44-8ADF-5C72448C4DC0}" srcOrd="1" destOrd="0" presId="urn:microsoft.com/office/officeart/2005/8/layout/list1"/>
    <dgm:cxn modelId="{A081B740-AC53-4057-8E59-D07A1946B064}" type="presParOf" srcId="{B3E11964-4F80-4DC8-A2DA-422F7E13A579}" destId="{CD76341E-290A-485F-ACA3-C7C4ACBCA7E3}" srcOrd="2" destOrd="0" presId="urn:microsoft.com/office/officeart/2005/8/layout/list1"/>
    <dgm:cxn modelId="{6BF10653-3890-433A-B84E-AEA118CE5941}" type="presParOf" srcId="{B3E11964-4F80-4DC8-A2DA-422F7E13A579}" destId="{EB48D968-03EA-46A9-AABC-CCEE6870C867}" srcOrd="3" destOrd="0" presId="urn:microsoft.com/office/officeart/2005/8/layout/list1"/>
    <dgm:cxn modelId="{D099E339-CB2C-4A4F-A7BF-DA0BFF8FC95B}" type="presParOf" srcId="{B3E11964-4F80-4DC8-A2DA-422F7E13A579}" destId="{310F5C02-E7DA-48D6-BBFF-1654927C4ED1}" srcOrd="4" destOrd="0" presId="urn:microsoft.com/office/officeart/2005/8/layout/list1"/>
    <dgm:cxn modelId="{D2788D21-9D9F-43F1-BD16-2CF640CBAB0D}" type="presParOf" srcId="{310F5C02-E7DA-48D6-BBFF-1654927C4ED1}" destId="{B1507D20-5979-4B73-BE19-3FFCECBB6E41}" srcOrd="0" destOrd="0" presId="urn:microsoft.com/office/officeart/2005/8/layout/list1"/>
    <dgm:cxn modelId="{984702E8-D7E5-4A07-ADA3-ECD1A6418448}" type="presParOf" srcId="{310F5C02-E7DA-48D6-BBFF-1654927C4ED1}" destId="{B2B0037A-6CAF-400E-84C1-3D9333DB66F6}" srcOrd="1" destOrd="0" presId="urn:microsoft.com/office/officeart/2005/8/layout/list1"/>
    <dgm:cxn modelId="{253052ED-3E1D-496D-AD0A-14AC69E03465}" type="presParOf" srcId="{B3E11964-4F80-4DC8-A2DA-422F7E13A579}" destId="{F89E950E-E522-4B9F-886C-48EBBBFF54CB}" srcOrd="5" destOrd="0" presId="urn:microsoft.com/office/officeart/2005/8/layout/list1"/>
    <dgm:cxn modelId="{ECC042E3-0CF0-473F-BC10-55C9CF257597}" type="presParOf" srcId="{B3E11964-4F80-4DC8-A2DA-422F7E13A579}" destId="{40614B7C-E353-42D5-B63E-E6FF7979C216}" srcOrd="6" destOrd="0" presId="urn:microsoft.com/office/officeart/2005/8/layout/list1"/>
    <dgm:cxn modelId="{ECF942B9-A4A8-49C1-976F-69DF49B149A4}" type="presParOf" srcId="{B3E11964-4F80-4DC8-A2DA-422F7E13A579}" destId="{29EE99AF-4B1A-4D7E-BC25-BAC98D678E15}" srcOrd="7" destOrd="0" presId="urn:microsoft.com/office/officeart/2005/8/layout/list1"/>
    <dgm:cxn modelId="{2FD29B45-83D8-4CAA-8542-DD274F8D80EE}" type="presParOf" srcId="{B3E11964-4F80-4DC8-A2DA-422F7E13A579}" destId="{877230E5-0E1C-45A5-89D2-32E0D6E1CAE4}" srcOrd="8" destOrd="0" presId="urn:microsoft.com/office/officeart/2005/8/layout/list1"/>
    <dgm:cxn modelId="{BC137427-D9FB-47C8-9F6A-B2D6B02E55FD}" type="presParOf" srcId="{877230E5-0E1C-45A5-89D2-32E0D6E1CAE4}" destId="{8F33C928-0007-41D0-82CD-515A6DE0BF96}" srcOrd="0" destOrd="0" presId="urn:microsoft.com/office/officeart/2005/8/layout/list1"/>
    <dgm:cxn modelId="{5756B507-FCC2-4C98-9DA0-ACACD0B63063}" type="presParOf" srcId="{877230E5-0E1C-45A5-89D2-32E0D6E1CAE4}" destId="{E1787EEA-AD90-4B11-982E-795CB5E0DA94}" srcOrd="1" destOrd="0" presId="urn:microsoft.com/office/officeart/2005/8/layout/list1"/>
    <dgm:cxn modelId="{1BA737DA-FA24-44BD-8F0D-26E57FFF3D33}" type="presParOf" srcId="{B3E11964-4F80-4DC8-A2DA-422F7E13A579}" destId="{7E28660B-A368-4CE8-B993-EAA3CD6FAE01}" srcOrd="9" destOrd="0" presId="urn:microsoft.com/office/officeart/2005/8/layout/list1"/>
    <dgm:cxn modelId="{8F23887A-C6C6-4A67-BD45-6F6D4897323A}" type="presParOf" srcId="{B3E11964-4F80-4DC8-A2DA-422F7E13A579}" destId="{87CD981F-B01D-464D-A704-F33596E2575B}" srcOrd="10" destOrd="0" presId="urn:microsoft.com/office/officeart/2005/8/layout/list1"/>
    <dgm:cxn modelId="{5960BFA7-214F-4783-932B-21104A2F2605}" type="presParOf" srcId="{B3E11964-4F80-4DC8-A2DA-422F7E13A579}" destId="{027A9B73-118A-44A6-BF56-78D445A2E527}" srcOrd="11" destOrd="0" presId="urn:microsoft.com/office/officeart/2005/8/layout/list1"/>
    <dgm:cxn modelId="{EFF89B60-82CE-40FD-A83F-40322CC56424}" type="presParOf" srcId="{B3E11964-4F80-4DC8-A2DA-422F7E13A579}" destId="{0E0BFE9F-EA43-46A6-914D-9AC684381C22}" srcOrd="12" destOrd="0" presId="urn:microsoft.com/office/officeart/2005/8/layout/list1"/>
    <dgm:cxn modelId="{70713226-1B5B-4638-B32C-7091F282EB69}" type="presParOf" srcId="{0E0BFE9F-EA43-46A6-914D-9AC684381C22}" destId="{D807AB23-A91C-4075-95D4-ADEF1B16FB80}" srcOrd="0" destOrd="0" presId="urn:microsoft.com/office/officeart/2005/8/layout/list1"/>
    <dgm:cxn modelId="{0896EA30-909F-4583-A092-B87504325A3E}" type="presParOf" srcId="{0E0BFE9F-EA43-46A6-914D-9AC684381C22}" destId="{20FAAC6B-CBB9-4664-88D6-B531E61BBBCB}" srcOrd="1" destOrd="0" presId="urn:microsoft.com/office/officeart/2005/8/layout/list1"/>
    <dgm:cxn modelId="{5E0B9C66-E224-4052-971B-F04508A6291B}" type="presParOf" srcId="{B3E11964-4F80-4DC8-A2DA-422F7E13A579}" destId="{F1525E43-EE3E-435C-9284-BB69FB1E6C08}" srcOrd="13" destOrd="0" presId="urn:microsoft.com/office/officeart/2005/8/layout/list1"/>
    <dgm:cxn modelId="{9F02BD36-BDEC-44CE-A34D-8D429EC76317}" type="presParOf" srcId="{B3E11964-4F80-4DC8-A2DA-422F7E13A579}" destId="{E6D642C7-3CAA-453F-B316-B7FFC32F902B}" srcOrd="14" destOrd="0" presId="urn:microsoft.com/office/officeart/2005/8/layout/list1"/>
    <dgm:cxn modelId="{796F58F6-D297-499E-AB76-3848956B5A8C}" type="presParOf" srcId="{B3E11964-4F80-4DC8-A2DA-422F7E13A579}" destId="{68EA64E3-CD86-4BBD-8036-8C2354BFD150}" srcOrd="15" destOrd="0" presId="urn:microsoft.com/office/officeart/2005/8/layout/list1"/>
    <dgm:cxn modelId="{B314640C-4517-46F9-9B8F-A42BCD7BEBB1}" type="presParOf" srcId="{B3E11964-4F80-4DC8-A2DA-422F7E13A579}" destId="{9BA726D1-B4D0-4390-99D9-106D51AEF984}" srcOrd="16" destOrd="0" presId="urn:microsoft.com/office/officeart/2005/8/layout/list1"/>
    <dgm:cxn modelId="{80E5D2B8-E9EB-4948-BFB6-1D321C75E8B6}" type="presParOf" srcId="{9BA726D1-B4D0-4390-99D9-106D51AEF984}" destId="{9FA2392B-774F-4202-92DF-E569D95B9B63}" srcOrd="0" destOrd="0" presId="urn:microsoft.com/office/officeart/2005/8/layout/list1"/>
    <dgm:cxn modelId="{96B6AA80-6670-424B-A5F6-1077A88D7E65}" type="presParOf" srcId="{9BA726D1-B4D0-4390-99D9-106D51AEF984}" destId="{950ECFA0-52DC-4EF7-B518-09BD41856DBF}" srcOrd="1" destOrd="0" presId="urn:microsoft.com/office/officeart/2005/8/layout/list1"/>
    <dgm:cxn modelId="{2C34B743-8F56-40D8-BA6D-95B394402FB2}" type="presParOf" srcId="{B3E11964-4F80-4DC8-A2DA-422F7E13A579}" destId="{37DEA167-1EFA-4C58-A024-0EA0677D203D}" srcOrd="17" destOrd="0" presId="urn:microsoft.com/office/officeart/2005/8/layout/list1"/>
    <dgm:cxn modelId="{EF65DC96-749A-44A0-8A3B-230D37C2BAC2}" type="presParOf" srcId="{B3E11964-4F80-4DC8-A2DA-422F7E13A579}" destId="{FC6E6AA3-99D8-48C3-8449-AF433FF96521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76341E-290A-485F-ACA3-C7C4ACBCA7E3}">
      <dsp:nvSpPr>
        <dsp:cNvPr id="0" name=""/>
        <dsp:cNvSpPr/>
      </dsp:nvSpPr>
      <dsp:spPr>
        <a:xfrm>
          <a:off x="0" y="878918"/>
          <a:ext cx="69342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F1BC1A-1B01-4299-B52A-D6B41D08CA6D}">
      <dsp:nvSpPr>
        <dsp:cNvPr id="0" name=""/>
        <dsp:cNvSpPr/>
      </dsp:nvSpPr>
      <dsp:spPr>
        <a:xfrm>
          <a:off x="346710" y="642758"/>
          <a:ext cx="4853940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3467" tIns="0" rIns="183467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Dizajnerski	alat</a:t>
          </a:r>
        </a:p>
      </dsp:txBody>
      <dsp:txXfrm>
        <a:off x="369767" y="665815"/>
        <a:ext cx="4807826" cy="426206"/>
      </dsp:txXfrm>
    </dsp:sp>
    <dsp:sp modelId="{40614B7C-E353-42D5-B63E-E6FF7979C216}">
      <dsp:nvSpPr>
        <dsp:cNvPr id="0" name=""/>
        <dsp:cNvSpPr/>
      </dsp:nvSpPr>
      <dsp:spPr>
        <a:xfrm>
          <a:off x="0" y="1604678"/>
          <a:ext cx="69342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B0037A-6CAF-400E-84C1-3D9333DB66F6}">
      <dsp:nvSpPr>
        <dsp:cNvPr id="0" name=""/>
        <dsp:cNvSpPr/>
      </dsp:nvSpPr>
      <dsp:spPr>
        <a:xfrm>
          <a:off x="346710" y="1368518"/>
          <a:ext cx="4853940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3467" tIns="0" rIns="183467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Element grafickog dizajna</a:t>
          </a:r>
        </a:p>
      </dsp:txBody>
      <dsp:txXfrm>
        <a:off x="369767" y="1391575"/>
        <a:ext cx="4807826" cy="426206"/>
      </dsp:txXfrm>
    </dsp:sp>
    <dsp:sp modelId="{87CD981F-B01D-464D-A704-F33596E2575B}">
      <dsp:nvSpPr>
        <dsp:cNvPr id="0" name=""/>
        <dsp:cNvSpPr/>
      </dsp:nvSpPr>
      <dsp:spPr>
        <a:xfrm>
          <a:off x="0" y="2330438"/>
          <a:ext cx="69342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787EEA-AD90-4B11-982E-795CB5E0DA94}">
      <dsp:nvSpPr>
        <dsp:cNvPr id="0" name=""/>
        <dsp:cNvSpPr/>
      </dsp:nvSpPr>
      <dsp:spPr>
        <a:xfrm>
          <a:off x="346710" y="2094278"/>
          <a:ext cx="4853940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3467" tIns="0" rIns="183467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80% vizulenih	informacija je povezano	sa bojom</a:t>
          </a:r>
        </a:p>
      </dsp:txBody>
      <dsp:txXfrm>
        <a:off x="369767" y="2117335"/>
        <a:ext cx="4807826" cy="426206"/>
      </dsp:txXfrm>
    </dsp:sp>
    <dsp:sp modelId="{E6D642C7-3CAA-453F-B316-B7FFC32F902B}">
      <dsp:nvSpPr>
        <dsp:cNvPr id="0" name=""/>
        <dsp:cNvSpPr/>
      </dsp:nvSpPr>
      <dsp:spPr>
        <a:xfrm>
          <a:off x="0" y="3056198"/>
          <a:ext cx="69342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FAAC6B-CBB9-4664-88D6-B531E61BBBCB}">
      <dsp:nvSpPr>
        <dsp:cNvPr id="0" name=""/>
        <dsp:cNvSpPr/>
      </dsp:nvSpPr>
      <dsp:spPr>
        <a:xfrm>
          <a:off x="346710" y="2820038"/>
          <a:ext cx="4853940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3467" tIns="0" rIns="183467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Filozofija boja</a:t>
          </a:r>
        </a:p>
      </dsp:txBody>
      <dsp:txXfrm>
        <a:off x="369767" y="2843095"/>
        <a:ext cx="4807826" cy="426206"/>
      </dsp:txXfrm>
    </dsp:sp>
    <dsp:sp modelId="{FC6E6AA3-99D8-48C3-8449-AF433FF96521}">
      <dsp:nvSpPr>
        <dsp:cNvPr id="0" name=""/>
        <dsp:cNvSpPr/>
      </dsp:nvSpPr>
      <dsp:spPr>
        <a:xfrm>
          <a:off x="0" y="3781958"/>
          <a:ext cx="69342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0ECFA0-52DC-4EF7-B518-09BD41856DBF}">
      <dsp:nvSpPr>
        <dsp:cNvPr id="0" name=""/>
        <dsp:cNvSpPr/>
      </dsp:nvSpPr>
      <dsp:spPr>
        <a:xfrm>
          <a:off x="346710" y="3545798"/>
          <a:ext cx="4853940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3467" tIns="0" rIns="183467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Marketing, advertising,	prodaja</a:t>
          </a:r>
        </a:p>
      </dsp:txBody>
      <dsp:txXfrm>
        <a:off x="369767" y="3568855"/>
        <a:ext cx="4807826" cy="4262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365760"/>
          </a:xfrm>
          <a:custGeom>
            <a:avLst/>
            <a:gdLst/>
            <a:ahLst/>
            <a:cxnLst/>
            <a:rect l="l" t="t" r="r" b="b"/>
            <a:pathLst>
              <a:path w="9144000" h="365760">
                <a:moveTo>
                  <a:pt x="9143999" y="0"/>
                </a:moveTo>
                <a:lnTo>
                  <a:pt x="0" y="0"/>
                </a:lnTo>
                <a:lnTo>
                  <a:pt x="0" y="365759"/>
                </a:lnTo>
                <a:lnTo>
                  <a:pt x="9143999" y="365759"/>
                </a:lnTo>
                <a:lnTo>
                  <a:pt x="9143999" y="0"/>
                </a:lnTo>
                <a:close/>
              </a:path>
            </a:pathLst>
          </a:custGeom>
          <a:solidFill>
            <a:srgbClr val="91A0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685800" y="3398520"/>
            <a:ext cx="7848600" cy="1905"/>
          </a:xfrm>
          <a:custGeom>
            <a:avLst/>
            <a:gdLst/>
            <a:ahLst/>
            <a:cxnLst/>
            <a:rect l="l" t="t" r="r" b="b"/>
            <a:pathLst>
              <a:path w="7848600" h="1904">
                <a:moveTo>
                  <a:pt x="0" y="0"/>
                </a:moveTo>
                <a:lnTo>
                  <a:pt x="7848599" y="1645"/>
                </a:lnTo>
              </a:path>
            </a:pathLst>
          </a:custGeom>
          <a:ln w="19048">
            <a:solidFill>
              <a:srgbClr val="D2523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610"/>
            <a:ext cx="9141835" cy="685138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63266" y="2503484"/>
            <a:ext cx="7617466" cy="849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763261" y="3604011"/>
            <a:ext cx="7617476" cy="1368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D2523A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600" b="1" i="0" u="heavy">
                <a:solidFill>
                  <a:srgbClr val="29293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D2523A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D2523A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365760"/>
          </a:xfrm>
          <a:custGeom>
            <a:avLst/>
            <a:gdLst/>
            <a:ahLst/>
            <a:cxnLst/>
            <a:rect l="l" t="t" r="r" b="b"/>
            <a:pathLst>
              <a:path w="9144000" h="365760">
                <a:moveTo>
                  <a:pt x="9143999" y="0"/>
                </a:moveTo>
                <a:lnTo>
                  <a:pt x="0" y="0"/>
                </a:lnTo>
                <a:lnTo>
                  <a:pt x="0" y="365759"/>
                </a:lnTo>
                <a:lnTo>
                  <a:pt x="9143999" y="365759"/>
                </a:lnTo>
                <a:lnTo>
                  <a:pt x="9143999" y="0"/>
                </a:lnTo>
                <a:close/>
              </a:path>
            </a:pathLst>
          </a:custGeom>
          <a:solidFill>
            <a:srgbClr val="91A0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031" y="527044"/>
            <a:ext cx="6134734" cy="11283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D2523A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87371" y="1665918"/>
            <a:ext cx="7969257" cy="4309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 u="heavy">
                <a:solidFill>
                  <a:srgbClr val="29293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3266" y="2503484"/>
            <a:ext cx="4850130" cy="849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400" spc="-80" dirty="0">
                <a:solidFill>
                  <a:srgbClr val="FFFFFF"/>
                </a:solidFill>
                <a:latin typeface="Microsoft Sans Serif"/>
                <a:cs typeface="Microsoft Sans Serif"/>
              </a:rPr>
              <a:t>BOJ</a:t>
            </a:r>
            <a:r>
              <a:rPr sz="54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5400" spc="-4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54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U</a:t>
            </a:r>
            <a:r>
              <a:rPr sz="5400" spc="-8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5400" spc="380" dirty="0">
                <a:solidFill>
                  <a:srgbClr val="FFFFFF"/>
                </a:solidFill>
                <a:latin typeface="Microsoft Sans Serif"/>
                <a:cs typeface="Microsoft Sans Serif"/>
              </a:rPr>
              <a:t>W</a:t>
            </a:r>
            <a:r>
              <a:rPr sz="5400" spc="-150" dirty="0">
                <a:solidFill>
                  <a:srgbClr val="FFFFFF"/>
                </a:solidFill>
                <a:latin typeface="Microsoft Sans Serif"/>
                <a:cs typeface="Microsoft Sans Serif"/>
              </a:rPr>
              <a:t>E</a:t>
            </a:r>
            <a:r>
              <a:rPr sz="5400" spc="-75" dirty="0">
                <a:solidFill>
                  <a:srgbClr val="FFFFFF"/>
                </a:solidFill>
                <a:latin typeface="Microsoft Sans Serif"/>
                <a:cs typeface="Microsoft Sans Serif"/>
              </a:rPr>
              <a:t>B</a:t>
            </a:r>
            <a:r>
              <a:rPr sz="5400" spc="-155" dirty="0">
                <a:solidFill>
                  <a:srgbClr val="FFFFFF"/>
                </a:solidFill>
                <a:latin typeface="Microsoft Sans Serif"/>
                <a:cs typeface="Microsoft Sans Serif"/>
              </a:rPr>
              <a:t>-</a:t>
            </a:r>
            <a:r>
              <a:rPr sz="54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U</a:t>
            </a:r>
            <a:endParaRPr sz="5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5542" y="1916810"/>
            <a:ext cx="8229478" cy="230428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4476" y="1357542"/>
            <a:ext cx="4343400" cy="4343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4035" y="770885"/>
            <a:ext cx="3148330" cy="6324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950" spc="-145" dirty="0"/>
              <a:t>Neutralne</a:t>
            </a:r>
            <a:r>
              <a:rPr sz="3950" spc="330" dirty="0"/>
              <a:t> </a:t>
            </a:r>
            <a:r>
              <a:rPr sz="3950" spc="-65" dirty="0"/>
              <a:t>boje</a:t>
            </a:r>
            <a:endParaRPr sz="3950"/>
          </a:p>
        </p:txBody>
      </p:sp>
      <p:sp>
        <p:nvSpPr>
          <p:cNvPr id="3" name="object 3"/>
          <p:cNvSpPr txBox="1"/>
          <p:nvPr/>
        </p:nvSpPr>
        <p:spPr>
          <a:xfrm>
            <a:off x="534035" y="1623118"/>
            <a:ext cx="5307965" cy="864869"/>
          </a:xfrm>
          <a:prstGeom prst="rect">
            <a:avLst/>
          </a:prstGeom>
        </p:spPr>
        <p:txBody>
          <a:bodyPr vert="horz" wrap="square" lIns="0" tIns="66675" rIns="0" bIns="0" rtlCol="0">
            <a:spAutoFit/>
          </a:bodyPr>
          <a:lstStyle/>
          <a:p>
            <a:pPr marL="193675" indent="-180975">
              <a:lnSpc>
                <a:spcPct val="100000"/>
              </a:lnSpc>
              <a:spcBef>
                <a:spcPts val="525"/>
              </a:spcBef>
              <a:buClr>
                <a:srgbClr val="91A097"/>
              </a:buClr>
              <a:buSzPct val="83333"/>
              <a:buChar char="•"/>
              <a:tabLst>
                <a:tab pos="193675" algn="l"/>
                <a:tab pos="3301365" algn="l"/>
              </a:tabLst>
            </a:pPr>
            <a:r>
              <a:rPr sz="24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Boje</a:t>
            </a:r>
            <a:r>
              <a:rPr sz="2400" spc="204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koje</a:t>
            </a:r>
            <a:r>
              <a:rPr sz="2400" spc="204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ne</a:t>
            </a: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80" dirty="0">
                <a:solidFill>
                  <a:srgbClr val="292934"/>
                </a:solidFill>
                <a:latin typeface="Microsoft Sans Serif"/>
                <a:cs typeface="Microsoft Sans Serif"/>
              </a:rPr>
              <a:t>pripadaju</a:t>
            </a:r>
            <a:r>
              <a:rPr sz="2400" spc="-8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krugu</a:t>
            </a:r>
            <a:endParaRPr sz="240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425"/>
              </a:spcBef>
              <a:buClr>
                <a:srgbClr val="91A097"/>
              </a:buClr>
              <a:buSzPct val="83333"/>
              <a:buFont typeface="Microsoft Sans Serif"/>
              <a:buChar char="•"/>
              <a:tabLst>
                <a:tab pos="193675" algn="l"/>
                <a:tab pos="4531360" algn="l"/>
              </a:tabLst>
            </a:pPr>
            <a:r>
              <a:rPr sz="2400" b="1" spc="10" dirty="0">
                <a:solidFill>
                  <a:srgbClr val="292934"/>
                </a:solidFill>
                <a:latin typeface="Arial"/>
                <a:cs typeface="Arial"/>
              </a:rPr>
              <a:t>‚</a:t>
            </a:r>
            <a:r>
              <a:rPr sz="2400" b="1" spc="5" dirty="0">
                <a:solidFill>
                  <a:srgbClr val="292934"/>
                </a:solidFill>
                <a:latin typeface="Arial"/>
                <a:cs typeface="Arial"/>
              </a:rPr>
              <a:t>‚</a:t>
            </a:r>
            <a:r>
              <a:rPr sz="2400" b="1" spc="-10" dirty="0">
                <a:solidFill>
                  <a:srgbClr val="292934"/>
                </a:solidFill>
                <a:latin typeface="Arial"/>
                <a:cs typeface="Arial"/>
              </a:rPr>
              <a:t>C</a:t>
            </a:r>
            <a:r>
              <a:rPr sz="2400" b="1" spc="-165" dirty="0">
                <a:solidFill>
                  <a:srgbClr val="292934"/>
                </a:solidFill>
                <a:latin typeface="Arial"/>
                <a:cs typeface="Arial"/>
              </a:rPr>
              <a:t>R</a:t>
            </a:r>
            <a:r>
              <a:rPr sz="2400" b="1" spc="-160" dirty="0">
                <a:solidFill>
                  <a:srgbClr val="292934"/>
                </a:solidFill>
                <a:latin typeface="Arial"/>
                <a:cs typeface="Arial"/>
              </a:rPr>
              <a:t>N</a:t>
            </a:r>
            <a:r>
              <a:rPr sz="2400" b="1" spc="-10" dirty="0">
                <a:solidFill>
                  <a:srgbClr val="292934"/>
                </a:solidFill>
                <a:latin typeface="Arial"/>
                <a:cs typeface="Arial"/>
              </a:rPr>
              <a:t>A</a:t>
            </a:r>
            <a:r>
              <a:rPr sz="2400" b="1" dirty="0">
                <a:solidFill>
                  <a:srgbClr val="292934"/>
                </a:solidFill>
                <a:latin typeface="Arial"/>
                <a:cs typeface="Arial"/>
              </a:rPr>
              <a:t>,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2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b="1" spc="-160" dirty="0">
                <a:solidFill>
                  <a:srgbClr val="292934"/>
                </a:solidFill>
                <a:latin typeface="Arial"/>
                <a:cs typeface="Arial"/>
              </a:rPr>
              <a:t>B</a:t>
            </a:r>
            <a:r>
              <a:rPr sz="2400" b="1" spc="-30" dirty="0">
                <a:solidFill>
                  <a:srgbClr val="292934"/>
                </a:solidFill>
                <a:latin typeface="Arial"/>
                <a:cs typeface="Arial"/>
              </a:rPr>
              <a:t>E</a:t>
            </a:r>
            <a:r>
              <a:rPr sz="2400" b="1" spc="30" dirty="0">
                <a:solidFill>
                  <a:srgbClr val="292934"/>
                </a:solidFill>
                <a:latin typeface="Arial"/>
                <a:cs typeface="Arial"/>
              </a:rPr>
              <a:t>L</a:t>
            </a:r>
            <a:r>
              <a:rPr sz="2400" b="1" spc="-10" dirty="0">
                <a:solidFill>
                  <a:srgbClr val="292934"/>
                </a:solidFill>
                <a:latin typeface="Arial"/>
                <a:cs typeface="Arial"/>
              </a:rPr>
              <a:t>A</a:t>
            </a:r>
            <a:r>
              <a:rPr sz="2400" b="1" dirty="0">
                <a:solidFill>
                  <a:srgbClr val="292934"/>
                </a:solidFill>
                <a:latin typeface="Arial"/>
                <a:cs typeface="Arial"/>
              </a:rPr>
              <a:t>,</a:t>
            </a:r>
            <a:r>
              <a:rPr sz="2400" spc="229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b="1" spc="-30" dirty="0">
                <a:solidFill>
                  <a:srgbClr val="292934"/>
                </a:solidFill>
                <a:latin typeface="Arial"/>
                <a:cs typeface="Arial"/>
              </a:rPr>
              <a:t>S</a:t>
            </a:r>
            <a:r>
              <a:rPr sz="2400" b="1" spc="-145" dirty="0">
                <a:solidFill>
                  <a:srgbClr val="292934"/>
                </a:solidFill>
                <a:latin typeface="Arial"/>
                <a:cs typeface="Arial"/>
              </a:rPr>
              <a:t>I</a:t>
            </a:r>
            <a:r>
              <a:rPr sz="2400" b="1" spc="-330" dirty="0">
                <a:solidFill>
                  <a:srgbClr val="292934"/>
                </a:solidFill>
                <a:latin typeface="Arial"/>
                <a:cs typeface="Arial"/>
              </a:rPr>
              <a:t>V</a:t>
            </a:r>
            <a:r>
              <a:rPr sz="2400" b="1" spc="-10" dirty="0">
                <a:solidFill>
                  <a:srgbClr val="292934"/>
                </a:solidFill>
                <a:latin typeface="Arial"/>
                <a:cs typeface="Arial"/>
              </a:rPr>
              <a:t>A</a:t>
            </a:r>
            <a:r>
              <a:rPr sz="2400" b="1" dirty="0">
                <a:solidFill>
                  <a:srgbClr val="292934"/>
                </a:solidFill>
                <a:latin typeface="Arial"/>
                <a:cs typeface="Arial"/>
              </a:rPr>
              <a:t>,</a:t>
            </a:r>
            <a:r>
              <a:rPr sz="2400" spc="15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b="1" spc="-165" dirty="0">
                <a:solidFill>
                  <a:srgbClr val="292934"/>
                </a:solidFill>
                <a:latin typeface="Arial"/>
                <a:cs typeface="Arial"/>
              </a:rPr>
              <a:t>B</a:t>
            </a:r>
            <a:r>
              <a:rPr sz="2400" b="1" spc="-155" dirty="0">
                <a:solidFill>
                  <a:srgbClr val="292934"/>
                </a:solidFill>
                <a:latin typeface="Arial"/>
                <a:cs typeface="Arial"/>
              </a:rPr>
              <a:t>R</a:t>
            </a:r>
            <a:r>
              <a:rPr sz="2400" b="1" spc="-10" dirty="0">
                <a:solidFill>
                  <a:srgbClr val="292934"/>
                </a:solidFill>
                <a:latin typeface="Arial"/>
                <a:cs typeface="Arial"/>
              </a:rPr>
              <a:t>A</a:t>
            </a:r>
            <a:r>
              <a:rPr sz="2400" b="1" spc="-145" dirty="0">
                <a:solidFill>
                  <a:srgbClr val="292934"/>
                </a:solidFill>
                <a:latin typeface="Arial"/>
                <a:cs typeface="Arial"/>
              </a:rPr>
              <a:t>O</a:t>
            </a:r>
            <a:r>
              <a:rPr sz="2400" b="1" spc="-160" dirty="0">
                <a:solidFill>
                  <a:srgbClr val="292934"/>
                </a:solidFill>
                <a:latin typeface="Arial"/>
                <a:cs typeface="Arial"/>
              </a:rPr>
              <a:t>N</a:t>
            </a:r>
            <a:r>
              <a:rPr sz="2400" b="1" dirty="0">
                <a:solidFill>
                  <a:srgbClr val="292934"/>
                </a:solidFill>
                <a:latin typeface="Arial"/>
                <a:cs typeface="Arial"/>
              </a:rPr>
              <a:t>,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b="1" spc="-160" dirty="0">
                <a:solidFill>
                  <a:srgbClr val="292934"/>
                </a:solidFill>
                <a:latin typeface="Arial"/>
                <a:cs typeface="Arial"/>
              </a:rPr>
              <a:t>B</a:t>
            </a:r>
            <a:r>
              <a:rPr sz="2400" b="1" spc="-25" dirty="0">
                <a:solidFill>
                  <a:srgbClr val="292934"/>
                </a:solidFill>
                <a:latin typeface="Arial"/>
                <a:cs typeface="Arial"/>
              </a:rPr>
              <a:t>E</a:t>
            </a:r>
            <a:r>
              <a:rPr sz="2400" b="1" spc="30" dirty="0">
                <a:solidFill>
                  <a:srgbClr val="292934"/>
                </a:solidFill>
                <a:latin typeface="Arial"/>
                <a:cs typeface="Arial"/>
              </a:rPr>
              <a:t>Ž</a:t>
            </a:r>
            <a:r>
              <a:rPr sz="2400" b="1" spc="5" dirty="0">
                <a:solidFill>
                  <a:srgbClr val="292934"/>
                </a:solidFill>
                <a:latin typeface="Arial"/>
                <a:cs typeface="Arial"/>
              </a:rPr>
              <a:t>‚‚</a:t>
            </a:r>
            <a:endParaRPr sz="240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51919" y="3140964"/>
            <a:ext cx="4991126" cy="194424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4035" y="767709"/>
            <a:ext cx="4015740" cy="6324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3082290" algn="l"/>
              </a:tabLst>
            </a:pPr>
            <a:r>
              <a:rPr sz="3950" spc="-390" dirty="0"/>
              <a:t>T</a:t>
            </a:r>
            <a:r>
              <a:rPr sz="3950" spc="-175" dirty="0"/>
              <a:t>op</a:t>
            </a:r>
            <a:r>
              <a:rPr sz="3950" spc="-229" dirty="0"/>
              <a:t>l</a:t>
            </a:r>
            <a:r>
              <a:rPr sz="3950" spc="15" dirty="0"/>
              <a:t>e</a:t>
            </a:r>
            <a:r>
              <a:rPr sz="3950" spc="25" dirty="0">
                <a:latin typeface="Times New Roman"/>
                <a:cs typeface="Times New Roman"/>
              </a:rPr>
              <a:t> </a:t>
            </a:r>
            <a:r>
              <a:rPr sz="3950" spc="-20" dirty="0"/>
              <a:t>i</a:t>
            </a:r>
            <a:r>
              <a:rPr sz="3950" spc="-70" dirty="0">
                <a:latin typeface="Times New Roman"/>
                <a:cs typeface="Times New Roman"/>
              </a:rPr>
              <a:t> </a:t>
            </a:r>
            <a:r>
              <a:rPr sz="3950" spc="-325" dirty="0"/>
              <a:t>h</a:t>
            </a:r>
            <a:r>
              <a:rPr sz="3950" spc="-229" dirty="0"/>
              <a:t>l</a:t>
            </a:r>
            <a:r>
              <a:rPr sz="3950" spc="-175" dirty="0"/>
              <a:t>a</a:t>
            </a:r>
            <a:r>
              <a:rPr sz="3950" spc="-100" dirty="0"/>
              <a:t>d</a:t>
            </a:r>
            <a:r>
              <a:rPr sz="3950" spc="-325" dirty="0"/>
              <a:t>n</a:t>
            </a:r>
            <a:r>
              <a:rPr sz="3950" spc="15" dirty="0"/>
              <a:t>e</a:t>
            </a:r>
            <a:r>
              <a:rPr sz="3950" dirty="0">
                <a:latin typeface="Times New Roman"/>
                <a:cs typeface="Times New Roman"/>
              </a:rPr>
              <a:t>	</a:t>
            </a:r>
            <a:r>
              <a:rPr sz="3950" spc="-175" dirty="0"/>
              <a:t>bo</a:t>
            </a:r>
            <a:r>
              <a:rPr sz="3950" spc="70" dirty="0"/>
              <a:t>j</a:t>
            </a:r>
            <a:r>
              <a:rPr sz="3950" spc="15" dirty="0"/>
              <a:t>e</a:t>
            </a:r>
            <a:endParaRPr sz="39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92710" rIns="0" bIns="0" rtlCol="0">
            <a:spAutoFit/>
          </a:bodyPr>
          <a:lstStyle/>
          <a:p>
            <a:pPr marL="4345940" indent="-181610">
              <a:lnSpc>
                <a:spcPct val="100000"/>
              </a:lnSpc>
              <a:spcBef>
                <a:spcPts val="730"/>
              </a:spcBef>
              <a:buClr>
                <a:srgbClr val="91A097"/>
              </a:buClr>
              <a:buSzPct val="82692"/>
              <a:buFont typeface="Microsoft Sans Serif"/>
              <a:buChar char="•"/>
              <a:tabLst>
                <a:tab pos="4346575" algn="l"/>
              </a:tabLst>
            </a:pPr>
            <a:r>
              <a:rPr spc="-50" dirty="0"/>
              <a:t>TOPLE</a:t>
            </a:r>
            <a:r>
              <a:rPr spc="175" dirty="0"/>
              <a:t> </a:t>
            </a:r>
            <a:r>
              <a:rPr spc="-75" dirty="0"/>
              <a:t>BOJE</a:t>
            </a:r>
          </a:p>
          <a:p>
            <a:pPr marL="4345940" marR="5080" indent="-181610">
              <a:lnSpc>
                <a:spcPct val="100299"/>
              </a:lnSpc>
              <a:spcBef>
                <a:spcPts val="630"/>
              </a:spcBef>
              <a:buClr>
                <a:srgbClr val="91A097"/>
              </a:buClr>
              <a:buSzPct val="82692"/>
              <a:buChar char="•"/>
              <a:tabLst>
                <a:tab pos="4346575" algn="l"/>
              </a:tabLst>
            </a:pPr>
            <a:r>
              <a:rPr b="0" u="none" spc="-20" dirty="0">
                <a:latin typeface="Microsoft Sans Serif"/>
                <a:cs typeface="Microsoft Sans Serif"/>
              </a:rPr>
              <a:t>CRVENA,</a:t>
            </a:r>
            <a:r>
              <a:rPr b="0" u="none" spc="70" dirty="0">
                <a:latin typeface="Microsoft Sans Serif"/>
                <a:cs typeface="Microsoft Sans Serif"/>
              </a:rPr>
              <a:t> </a:t>
            </a:r>
            <a:r>
              <a:rPr b="0" u="none" spc="-15" dirty="0">
                <a:latin typeface="Microsoft Sans Serif"/>
                <a:cs typeface="Microsoft Sans Serif"/>
              </a:rPr>
              <a:t>CRVENO- </a:t>
            </a:r>
            <a:r>
              <a:rPr b="0" u="none" spc="-10" dirty="0">
                <a:latin typeface="Microsoft Sans Serif"/>
                <a:cs typeface="Microsoft Sans Serif"/>
              </a:rPr>
              <a:t> </a:t>
            </a:r>
            <a:r>
              <a:rPr b="0" u="none" spc="-30" dirty="0">
                <a:latin typeface="Microsoft Sans Serif"/>
                <a:cs typeface="Microsoft Sans Serif"/>
              </a:rPr>
              <a:t>NARANDŽASTA, </a:t>
            </a:r>
            <a:r>
              <a:rPr b="0" u="none" spc="-25" dirty="0">
                <a:latin typeface="Microsoft Sans Serif"/>
                <a:cs typeface="Microsoft Sans Serif"/>
              </a:rPr>
              <a:t> </a:t>
            </a:r>
            <a:r>
              <a:rPr b="0" u="none" spc="-30" dirty="0">
                <a:latin typeface="Microsoft Sans Serif"/>
                <a:cs typeface="Microsoft Sans Serif"/>
              </a:rPr>
              <a:t>NARANDŽASTA,</a:t>
            </a:r>
            <a:r>
              <a:rPr b="0" u="none" spc="30" dirty="0">
                <a:latin typeface="Microsoft Sans Serif"/>
                <a:cs typeface="Microsoft Sans Serif"/>
              </a:rPr>
              <a:t> </a:t>
            </a:r>
            <a:r>
              <a:rPr b="0" u="none" spc="-20" dirty="0">
                <a:latin typeface="Microsoft Sans Serif"/>
                <a:cs typeface="Microsoft Sans Serif"/>
              </a:rPr>
              <a:t>ŽUTO- </a:t>
            </a:r>
            <a:r>
              <a:rPr b="0" u="none" spc="-675" dirty="0">
                <a:latin typeface="Microsoft Sans Serif"/>
                <a:cs typeface="Microsoft Sans Serif"/>
              </a:rPr>
              <a:t> </a:t>
            </a:r>
            <a:r>
              <a:rPr b="0" u="none" spc="-30" dirty="0">
                <a:latin typeface="Microsoft Sans Serif"/>
                <a:cs typeface="Microsoft Sans Serif"/>
              </a:rPr>
              <a:t>NARANDŽASTA</a:t>
            </a:r>
            <a:r>
              <a:rPr b="0" u="none" spc="-60" dirty="0">
                <a:latin typeface="Microsoft Sans Serif"/>
                <a:cs typeface="Microsoft Sans Serif"/>
              </a:rPr>
              <a:t> </a:t>
            </a:r>
            <a:r>
              <a:rPr b="0" u="none" spc="5" dirty="0">
                <a:latin typeface="Microsoft Sans Serif"/>
                <a:cs typeface="Microsoft Sans Serif"/>
              </a:rPr>
              <a:t>I</a:t>
            </a:r>
            <a:r>
              <a:rPr b="0" u="none" spc="55" dirty="0">
                <a:latin typeface="Microsoft Sans Serif"/>
                <a:cs typeface="Microsoft Sans Serif"/>
              </a:rPr>
              <a:t> </a:t>
            </a:r>
            <a:r>
              <a:rPr b="0" u="none" spc="-60" dirty="0">
                <a:latin typeface="Microsoft Sans Serif"/>
                <a:cs typeface="Microsoft Sans Serif"/>
              </a:rPr>
              <a:t>ŽUTA</a:t>
            </a:r>
          </a:p>
          <a:p>
            <a:pPr marL="4345940" indent="-181610">
              <a:lnSpc>
                <a:spcPct val="100000"/>
              </a:lnSpc>
              <a:spcBef>
                <a:spcPts val="635"/>
              </a:spcBef>
              <a:buClr>
                <a:srgbClr val="91A097"/>
              </a:buClr>
              <a:buSzPct val="82692"/>
              <a:buFont typeface="Microsoft Sans Serif"/>
              <a:buChar char="•"/>
              <a:tabLst>
                <a:tab pos="4346575" algn="l"/>
                <a:tab pos="5814060" algn="l"/>
              </a:tabLst>
            </a:pPr>
            <a:r>
              <a:rPr spc="-55" dirty="0"/>
              <a:t>HLADNE</a:t>
            </a:r>
            <a:r>
              <a:rPr b="0" spc="-55" dirty="0">
                <a:latin typeface="Times New Roman"/>
                <a:cs typeface="Times New Roman"/>
              </a:rPr>
              <a:t>	</a:t>
            </a:r>
            <a:r>
              <a:rPr spc="-80" dirty="0"/>
              <a:t>BOJE</a:t>
            </a:r>
          </a:p>
          <a:p>
            <a:pPr marL="4345940" marR="290195" indent="-181610">
              <a:lnSpc>
                <a:spcPct val="100299"/>
              </a:lnSpc>
              <a:spcBef>
                <a:spcPts val="550"/>
              </a:spcBef>
              <a:buClr>
                <a:srgbClr val="91A097"/>
              </a:buClr>
              <a:buSzPct val="82692"/>
              <a:buChar char="•"/>
              <a:tabLst>
                <a:tab pos="4346575" algn="l"/>
              </a:tabLst>
            </a:pPr>
            <a:r>
              <a:rPr b="0" u="none" spc="-10" dirty="0">
                <a:latin typeface="Microsoft Sans Serif"/>
                <a:cs typeface="Microsoft Sans Serif"/>
              </a:rPr>
              <a:t>ZELENA,</a:t>
            </a:r>
            <a:r>
              <a:rPr b="0" u="none" spc="65" dirty="0">
                <a:latin typeface="Microsoft Sans Serif"/>
                <a:cs typeface="Microsoft Sans Serif"/>
              </a:rPr>
              <a:t> </a:t>
            </a:r>
            <a:r>
              <a:rPr b="0" u="none" spc="-45" dirty="0">
                <a:latin typeface="Microsoft Sans Serif"/>
                <a:cs typeface="Microsoft Sans Serif"/>
              </a:rPr>
              <a:t>PLAVO- </a:t>
            </a:r>
            <a:r>
              <a:rPr b="0" u="none" spc="-40" dirty="0">
                <a:latin typeface="Microsoft Sans Serif"/>
                <a:cs typeface="Microsoft Sans Serif"/>
              </a:rPr>
              <a:t> </a:t>
            </a:r>
            <a:r>
              <a:rPr b="0" u="none" spc="-10" dirty="0">
                <a:latin typeface="Microsoft Sans Serif"/>
                <a:cs typeface="Microsoft Sans Serif"/>
              </a:rPr>
              <a:t>ZELENA,</a:t>
            </a:r>
            <a:r>
              <a:rPr b="0" u="none" spc="65" dirty="0">
                <a:latin typeface="Microsoft Sans Serif"/>
                <a:cs typeface="Microsoft Sans Serif"/>
              </a:rPr>
              <a:t> </a:t>
            </a:r>
            <a:r>
              <a:rPr b="0" u="none" spc="-85" dirty="0">
                <a:latin typeface="Microsoft Sans Serif"/>
                <a:cs typeface="Microsoft Sans Serif"/>
              </a:rPr>
              <a:t>PLAVA, </a:t>
            </a:r>
            <a:r>
              <a:rPr b="0" u="none" spc="-80" dirty="0">
                <a:latin typeface="Microsoft Sans Serif"/>
                <a:cs typeface="Microsoft Sans Serif"/>
              </a:rPr>
              <a:t> </a:t>
            </a:r>
            <a:r>
              <a:rPr b="0" u="none" spc="-35" dirty="0">
                <a:latin typeface="Microsoft Sans Serif"/>
                <a:cs typeface="Microsoft Sans Serif"/>
              </a:rPr>
              <a:t>PLAVO-LJUBIČASTA</a:t>
            </a:r>
            <a:r>
              <a:rPr b="0" u="none" spc="-100" dirty="0">
                <a:latin typeface="Microsoft Sans Serif"/>
                <a:cs typeface="Microsoft Sans Serif"/>
              </a:rPr>
              <a:t> </a:t>
            </a:r>
            <a:r>
              <a:rPr b="0" u="none" spc="5" dirty="0">
                <a:latin typeface="Microsoft Sans Serif"/>
                <a:cs typeface="Microsoft Sans Serif"/>
              </a:rPr>
              <a:t>I </a:t>
            </a:r>
            <a:r>
              <a:rPr b="0" u="none" spc="-675" dirty="0">
                <a:latin typeface="Microsoft Sans Serif"/>
                <a:cs typeface="Microsoft Sans Serif"/>
              </a:rPr>
              <a:t> </a:t>
            </a:r>
            <a:r>
              <a:rPr b="0" u="none" spc="-30" dirty="0">
                <a:latin typeface="Microsoft Sans Serif"/>
                <a:cs typeface="Microsoft Sans Serif"/>
              </a:rPr>
              <a:t>LJUBIČASTA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18406" y="2204847"/>
            <a:ext cx="3229603" cy="331241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4035" y="767709"/>
            <a:ext cx="3357879" cy="6324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950" spc="-135" dirty="0"/>
              <a:t>Saturisana</a:t>
            </a:r>
            <a:r>
              <a:rPr sz="3950" spc="265" dirty="0"/>
              <a:t> </a:t>
            </a:r>
            <a:r>
              <a:rPr sz="3950" spc="-65" dirty="0"/>
              <a:t>boje</a:t>
            </a:r>
            <a:endParaRPr sz="395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88878" y="1503840"/>
            <a:ext cx="3672218" cy="394936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119192" y="5870252"/>
            <a:ext cx="7080884" cy="77343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85"/>
              </a:spcBef>
              <a:tabLst>
                <a:tab pos="4932045" algn="l"/>
                <a:tab pos="6867525" algn="l"/>
              </a:tabLst>
            </a:pPr>
            <a:r>
              <a:rPr sz="24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č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,</a:t>
            </a:r>
            <a:r>
              <a:rPr sz="2400" spc="15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24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1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16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spc="9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-150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24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8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c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,</a:t>
            </a:r>
            <a:r>
              <a:rPr sz="2400" spc="15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ili </a:t>
            </a:r>
            <a:r>
              <a:rPr sz="2400" spc="-2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65" dirty="0">
                <a:solidFill>
                  <a:srgbClr val="292934"/>
                </a:solidFill>
                <a:latin typeface="Microsoft Sans Serif"/>
                <a:cs typeface="Microsoft Sans Serif"/>
              </a:rPr>
              <a:t>sivom</a:t>
            </a:r>
            <a:endParaRPr sz="2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0918" y="658733"/>
            <a:ext cx="1647825" cy="1647825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27655" y="2475544"/>
            <a:ext cx="3166110" cy="2494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30"/>
              </a:lnSpc>
              <a:spcBef>
                <a:spcPts val="100"/>
              </a:spcBef>
            </a:pPr>
            <a:r>
              <a:rPr sz="1800" b="1" spc="5" dirty="0">
                <a:solidFill>
                  <a:srgbClr val="292934"/>
                </a:solidFill>
                <a:latin typeface="Arial"/>
                <a:cs typeface="Arial"/>
              </a:rPr>
              <a:t>analogna</a:t>
            </a:r>
            <a:r>
              <a:rPr sz="1800" b="1" spc="-11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1800" b="1" spc="-25" dirty="0">
                <a:solidFill>
                  <a:srgbClr val="292934"/>
                </a:solidFill>
                <a:latin typeface="Arial"/>
                <a:cs typeface="Arial"/>
              </a:rPr>
              <a:t>šema:</a:t>
            </a:r>
            <a:endParaRPr sz="1800">
              <a:latin typeface="Arial"/>
              <a:cs typeface="Arial"/>
            </a:endParaRPr>
          </a:p>
          <a:p>
            <a:pPr marL="12700" marR="52069">
              <a:lnSpc>
                <a:spcPts val="2180"/>
              </a:lnSpc>
              <a:spcBef>
                <a:spcPts val="30"/>
              </a:spcBef>
            </a:pPr>
            <a:r>
              <a:rPr sz="18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5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-18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-1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5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-17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14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 </a:t>
            </a:r>
            <a:r>
              <a:rPr sz="18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spc="-3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g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-254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1800" spc="-1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kr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ug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1800" spc="-1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, </a:t>
            </a:r>
            <a:r>
              <a:rPr sz="18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ć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-17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,</a:t>
            </a:r>
            <a:r>
              <a:rPr sz="1800" spc="-5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h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č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o </a:t>
            </a:r>
            <a:r>
              <a:rPr sz="18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sveže</a:t>
            </a:r>
            <a:r>
              <a:rPr sz="1800" spc="16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kombinacije.</a:t>
            </a:r>
            <a:endParaRPr sz="1800">
              <a:latin typeface="Microsoft Sans Serif"/>
              <a:cs typeface="Microsoft Sans Serif"/>
            </a:endParaRPr>
          </a:p>
          <a:p>
            <a:pPr marL="12700" marR="494665">
              <a:lnSpc>
                <a:spcPts val="2030"/>
              </a:lnSpc>
              <a:spcBef>
                <a:spcPts val="185"/>
              </a:spcBef>
            </a:pP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18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17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18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2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bude </a:t>
            </a:r>
            <a:r>
              <a:rPr sz="1800" spc="12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spc="5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,</a:t>
            </a:r>
            <a:r>
              <a:rPr sz="1800" spc="-13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ug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254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18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14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ts val="2130"/>
              </a:lnSpc>
              <a:tabLst>
                <a:tab pos="2882265" algn="l"/>
              </a:tabLst>
            </a:pP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rž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150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,</a:t>
            </a:r>
            <a:r>
              <a:rPr sz="1800" spc="2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5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ća</a:t>
            </a:r>
            <a:r>
              <a:rPr sz="180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se</a:t>
            </a:r>
            <a:r>
              <a:rPr sz="1800" spc="5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18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-1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h</a:t>
            </a:r>
            <a:r>
              <a:rPr sz="1800" spc="12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18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.</a:t>
            </a:r>
            <a:endParaRPr sz="1800">
              <a:latin typeface="Microsoft Sans Serif"/>
              <a:cs typeface="Microsoft Sans Serif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18016" y="487283"/>
            <a:ext cx="1647825" cy="164782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647061" y="2616895"/>
            <a:ext cx="2212975" cy="16929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292934"/>
                </a:solidFill>
                <a:latin typeface="Arial"/>
                <a:cs typeface="Arial"/>
              </a:rPr>
              <a:t>komplementarna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800" b="1" spc="-25" dirty="0">
                <a:solidFill>
                  <a:srgbClr val="292934"/>
                </a:solidFill>
                <a:latin typeface="Arial"/>
                <a:cs typeface="Arial"/>
              </a:rPr>
              <a:t>šema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: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to</a:t>
            </a:r>
            <a:r>
              <a:rPr sz="180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su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dve</a:t>
            </a:r>
            <a:endParaRPr sz="1800">
              <a:latin typeface="Microsoft Sans Serif"/>
              <a:cs typeface="Microsoft Sans Serif"/>
            </a:endParaRPr>
          </a:p>
          <a:p>
            <a:pPr marL="12700" marR="5080">
              <a:lnSpc>
                <a:spcPct val="100800"/>
              </a:lnSpc>
            </a:pP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1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-10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18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14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-10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 </a:t>
            </a:r>
            <a:r>
              <a:rPr sz="18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1800" spc="-15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1800" spc="50" dirty="0">
                <a:solidFill>
                  <a:srgbClr val="292934"/>
                </a:solidFill>
                <a:latin typeface="Microsoft Sans Serif"/>
                <a:cs typeface="Microsoft Sans Serif"/>
              </a:rPr>
              <a:t>g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.</a:t>
            </a:r>
            <a:endParaRPr sz="1800">
              <a:latin typeface="Microsoft Sans Serif"/>
              <a:cs typeface="Microsoft Sans Serif"/>
            </a:endParaRPr>
          </a:p>
          <a:p>
            <a:pPr marL="12700" marR="100330">
              <a:lnSpc>
                <a:spcPts val="2100"/>
              </a:lnSpc>
              <a:spcBef>
                <a:spcPts val="290"/>
              </a:spcBef>
            </a:pPr>
            <a:r>
              <a:rPr sz="18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Daje</a:t>
            </a:r>
            <a:r>
              <a:rPr sz="1800" spc="44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živu</a:t>
            </a:r>
            <a:r>
              <a:rPr sz="1800" spc="15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intezivnu </a:t>
            </a:r>
            <a:r>
              <a:rPr sz="1800" spc="-459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40" dirty="0">
                <a:solidFill>
                  <a:srgbClr val="292934"/>
                </a:solidFill>
                <a:latin typeface="Microsoft Sans Serif"/>
                <a:cs typeface="Microsoft Sans Serif"/>
              </a:rPr>
              <a:t>celinu.</a:t>
            </a:r>
            <a:endParaRPr sz="1800">
              <a:latin typeface="Microsoft Sans Serif"/>
              <a:cs typeface="Microsoft Sans Serif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41169" y="617341"/>
            <a:ext cx="1647825" cy="1647825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6389110" y="2833303"/>
            <a:ext cx="2155190" cy="30664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 dirty="0">
                <a:solidFill>
                  <a:srgbClr val="292934"/>
                </a:solidFill>
                <a:latin typeface="Arial"/>
                <a:cs typeface="Arial"/>
              </a:rPr>
              <a:t>šema</a:t>
            </a:r>
            <a:r>
              <a:rPr sz="1800" b="1" spc="4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292934"/>
                </a:solidFill>
                <a:latin typeface="Arial"/>
                <a:cs typeface="Arial"/>
              </a:rPr>
              <a:t>trougla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:</a:t>
            </a:r>
            <a:endParaRPr sz="1800">
              <a:latin typeface="Microsoft Sans Serif"/>
              <a:cs typeface="Microsoft Sans Serif"/>
            </a:endParaRPr>
          </a:p>
          <a:p>
            <a:pPr marL="12700" marR="5080">
              <a:lnSpc>
                <a:spcPct val="100800"/>
              </a:lnSpc>
            </a:pPr>
            <a:r>
              <a:rPr sz="18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4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14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-18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-10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1800" spc="-2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na </a:t>
            </a:r>
            <a:r>
              <a:rPr sz="1800" spc="12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dn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1800" spc="-15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18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3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-10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40" dirty="0">
                <a:solidFill>
                  <a:srgbClr val="292934"/>
                </a:solidFill>
                <a:latin typeface="Microsoft Sans Serif"/>
                <a:cs typeface="Microsoft Sans Serif"/>
              </a:rPr>
              <a:t>nj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endParaRPr sz="1800">
              <a:latin typeface="Microsoft Sans Serif"/>
              <a:cs typeface="Microsoft Sans Serif"/>
            </a:endParaRPr>
          </a:p>
          <a:p>
            <a:pPr marL="12700" marR="246379">
              <a:lnSpc>
                <a:spcPct val="100800"/>
              </a:lnSpc>
              <a:spcBef>
                <a:spcPts val="80"/>
              </a:spcBef>
            </a:pP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25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spc="4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ug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-25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na </a:t>
            </a:r>
            <a:r>
              <a:rPr sz="1800" spc="12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kr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ug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1800" spc="-1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.</a:t>
            </a:r>
            <a:endParaRPr sz="1800">
              <a:latin typeface="Microsoft Sans Serif"/>
              <a:cs typeface="Microsoft Sans Serif"/>
            </a:endParaRPr>
          </a:p>
          <a:p>
            <a:pPr marL="12700" marR="490855" indent="66675">
              <a:lnSpc>
                <a:spcPts val="2100"/>
              </a:lnSpc>
              <a:spcBef>
                <a:spcPts val="135"/>
              </a:spcBef>
            </a:pP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Da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-2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eo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č</a:t>
            </a:r>
            <a:r>
              <a:rPr sz="180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-17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 </a:t>
            </a:r>
            <a:r>
              <a:rPr sz="1800" spc="-1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uzbudljive</a:t>
            </a: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ts val="2120"/>
              </a:lnSpc>
            </a:pP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c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3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.</a:t>
            </a:r>
            <a:r>
              <a:rPr sz="1800" spc="-13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1800" spc="-150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25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18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endParaRPr sz="1800">
              <a:latin typeface="Microsoft Sans Serif"/>
              <a:cs typeface="Microsoft Sans Serif"/>
            </a:endParaRPr>
          </a:p>
          <a:p>
            <a:pPr marL="12700" marR="62230">
              <a:lnSpc>
                <a:spcPct val="100800"/>
              </a:lnSpc>
            </a:pP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254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4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180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g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 </a:t>
            </a:r>
            <a:r>
              <a:rPr sz="18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dve</a:t>
            </a:r>
            <a:r>
              <a:rPr sz="18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55" dirty="0">
                <a:solidFill>
                  <a:srgbClr val="292934"/>
                </a:solidFill>
                <a:latin typeface="Microsoft Sans Serif"/>
                <a:cs typeface="Microsoft Sans Serif"/>
              </a:rPr>
              <a:t>je</a:t>
            </a:r>
            <a:r>
              <a:rPr sz="180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ističu.</a:t>
            </a:r>
            <a:endParaRPr sz="18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6585" y="1241237"/>
            <a:ext cx="1924659" cy="192465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44181" y="3473764"/>
            <a:ext cx="2635250" cy="223647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93345">
              <a:lnSpc>
                <a:spcPct val="100800"/>
              </a:lnSpc>
              <a:spcBef>
                <a:spcPts val="85"/>
              </a:spcBef>
            </a:pPr>
            <a:r>
              <a:rPr sz="1800" b="1" spc="-15" dirty="0">
                <a:solidFill>
                  <a:srgbClr val="292934"/>
                </a:solidFill>
                <a:latin typeface="Arial"/>
                <a:cs typeface="Arial"/>
              </a:rPr>
              <a:t>Šema</a:t>
            </a:r>
            <a:r>
              <a:rPr sz="1800" b="1" spc="6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292934"/>
                </a:solidFill>
                <a:latin typeface="Arial"/>
                <a:cs typeface="Arial"/>
              </a:rPr>
              <a:t>razdvojeno </a:t>
            </a:r>
            <a:r>
              <a:rPr sz="1800" b="1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292934"/>
                </a:solidFill>
                <a:latin typeface="Arial"/>
                <a:cs typeface="Arial"/>
              </a:rPr>
              <a:t>komplementarnih </a:t>
            </a:r>
            <a:r>
              <a:rPr sz="1800" b="1" spc="20" dirty="0">
                <a:solidFill>
                  <a:srgbClr val="292934"/>
                </a:solidFill>
                <a:latin typeface="Arial"/>
                <a:cs typeface="Arial"/>
              </a:rPr>
              <a:t>boja </a:t>
            </a:r>
            <a:r>
              <a:rPr sz="1800" b="1" spc="2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18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4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5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17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5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 </a:t>
            </a:r>
            <a:r>
              <a:rPr sz="18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18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endParaRPr sz="1800">
              <a:latin typeface="Microsoft Sans Serif"/>
              <a:cs typeface="Microsoft Sans Serif"/>
            </a:endParaRPr>
          </a:p>
          <a:p>
            <a:pPr marL="79375">
              <a:lnSpc>
                <a:spcPts val="2130"/>
              </a:lnSpc>
              <a:spcBef>
                <a:spcPts val="165"/>
              </a:spcBef>
            </a:pP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c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-254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sa</a:t>
            </a:r>
            <a:r>
              <a:rPr sz="1800" spc="5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spc="-150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-3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ts val="2105"/>
              </a:lnSpc>
            </a:pPr>
            <a:r>
              <a:rPr sz="18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koje</a:t>
            </a:r>
            <a:r>
              <a:rPr sz="1800" spc="-10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se</a:t>
            </a:r>
            <a:endParaRPr sz="1800">
              <a:latin typeface="Microsoft Sans Serif"/>
              <a:cs typeface="Microsoft Sans Serif"/>
            </a:endParaRPr>
          </a:p>
          <a:p>
            <a:pPr marL="12700" marR="5080" indent="66675">
              <a:lnSpc>
                <a:spcPts val="2180"/>
              </a:lnSpc>
              <a:spcBef>
                <a:spcPts val="30"/>
              </a:spcBef>
            </a:pP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-17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1800" spc="-8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spc="-2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te </a:t>
            </a:r>
            <a:r>
              <a:rPr sz="1800" spc="2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-17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.</a:t>
            </a:r>
            <a:endParaRPr sz="1800">
              <a:latin typeface="Microsoft Sans Serif"/>
              <a:cs typeface="Microsoft Sans Serif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18016" y="658733"/>
            <a:ext cx="1647825" cy="164782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502652" y="2603433"/>
            <a:ext cx="2651125" cy="22269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299"/>
              </a:lnSpc>
              <a:spcBef>
                <a:spcPts val="95"/>
              </a:spcBef>
            </a:pPr>
            <a:r>
              <a:rPr sz="1800" b="1" spc="-15" dirty="0">
                <a:solidFill>
                  <a:srgbClr val="292934"/>
                </a:solidFill>
                <a:latin typeface="Arial"/>
                <a:cs typeface="Arial"/>
              </a:rPr>
              <a:t>Šema</a:t>
            </a:r>
            <a:r>
              <a:rPr sz="1800" b="1" spc="5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292934"/>
                </a:solidFill>
                <a:latin typeface="Arial"/>
                <a:cs typeface="Arial"/>
              </a:rPr>
              <a:t>pravougaonika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: </a:t>
            </a:r>
            <a:r>
              <a:rPr sz="18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koriste 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se 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četri </a:t>
            </a:r>
            <a:r>
              <a:rPr sz="1800" spc="50" dirty="0">
                <a:solidFill>
                  <a:srgbClr val="292934"/>
                </a:solidFill>
                <a:latin typeface="Microsoft Sans Serif"/>
                <a:cs typeface="Microsoft Sans Serif"/>
              </a:rPr>
              <a:t>boje </a:t>
            </a:r>
            <a:r>
              <a:rPr sz="1800" spc="5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smeštene </a:t>
            </a:r>
            <a:r>
              <a:rPr sz="18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oko dve 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2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.</a:t>
            </a:r>
            <a:r>
              <a:rPr sz="1800" spc="-12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U </a:t>
            </a:r>
            <a:r>
              <a:rPr sz="18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18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2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c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3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-17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 </a:t>
            </a:r>
            <a:r>
              <a:rPr sz="18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18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-1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5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 </a:t>
            </a:r>
            <a:r>
              <a:rPr sz="18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1800" spc="-15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đ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1800" spc="4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h</a:t>
            </a:r>
            <a:r>
              <a:rPr sz="1800" spc="-10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800" spc="50" dirty="0">
                <a:solidFill>
                  <a:srgbClr val="292934"/>
                </a:solidFill>
                <a:latin typeface="Microsoft Sans Serif"/>
                <a:cs typeface="Microsoft Sans Serif"/>
              </a:rPr>
              <a:t>hladnihboja.</a:t>
            </a:r>
            <a:endParaRPr sz="1800">
              <a:latin typeface="Microsoft Sans Serif"/>
              <a:cs typeface="Microsoft Sans Serif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842393" y="1248155"/>
            <a:ext cx="1647825" cy="1647825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6533139" y="3159058"/>
            <a:ext cx="2251075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3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292934"/>
                </a:solidFill>
                <a:latin typeface="Arial"/>
                <a:cs typeface="Arial"/>
              </a:rPr>
              <a:t>kvadratnoj</a:t>
            </a:r>
            <a:endParaRPr sz="1800">
              <a:latin typeface="Arial"/>
              <a:cs typeface="Arial"/>
            </a:endParaRPr>
          </a:p>
          <a:p>
            <a:pPr marL="12700" marR="5080">
              <a:lnSpc>
                <a:spcPts val="2180"/>
              </a:lnSpc>
              <a:spcBef>
                <a:spcPts val="30"/>
              </a:spcBef>
            </a:pPr>
            <a:r>
              <a:rPr sz="1800" b="1" spc="-20" dirty="0">
                <a:solidFill>
                  <a:srgbClr val="292934"/>
                </a:solidFill>
                <a:latin typeface="Arial"/>
                <a:cs typeface="Arial"/>
              </a:rPr>
              <a:t>šemi</a:t>
            </a:r>
            <a:r>
              <a:rPr sz="1800" b="1" spc="3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koriste</a:t>
            </a:r>
            <a:r>
              <a:rPr sz="1800" spc="8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se</a:t>
            </a:r>
            <a:r>
              <a:rPr sz="18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četri 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-18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-3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1800" spc="-2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 </a:t>
            </a:r>
            <a:r>
              <a:rPr sz="18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dn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180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1800" spc="-15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18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40" dirty="0">
                <a:solidFill>
                  <a:srgbClr val="292934"/>
                </a:solidFill>
                <a:latin typeface="Microsoft Sans Serif"/>
                <a:cs typeface="Microsoft Sans Serif"/>
              </a:rPr>
              <a:t>nj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ma </a:t>
            </a:r>
            <a:r>
              <a:rPr sz="1800" spc="-7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10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g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1800" spc="-10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3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.</a:t>
            </a:r>
            <a:endParaRPr sz="18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4035" y="780410"/>
            <a:ext cx="4826000" cy="6324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950" spc="-114" dirty="0"/>
              <a:t>Monohormatska</a:t>
            </a:r>
            <a:r>
              <a:rPr sz="3950" spc="220" dirty="0"/>
              <a:t> </a:t>
            </a:r>
            <a:r>
              <a:rPr sz="3950" spc="-25" dirty="0"/>
              <a:t>šema</a:t>
            </a:r>
            <a:endParaRPr sz="3950"/>
          </a:p>
        </p:txBody>
      </p:sp>
      <p:sp>
        <p:nvSpPr>
          <p:cNvPr id="3" name="object 3"/>
          <p:cNvSpPr txBox="1"/>
          <p:nvPr/>
        </p:nvSpPr>
        <p:spPr>
          <a:xfrm>
            <a:off x="534035" y="1672649"/>
            <a:ext cx="7915275" cy="4260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93675" indent="-180975">
              <a:lnSpc>
                <a:spcPct val="100000"/>
              </a:lnSpc>
              <a:spcBef>
                <a:spcPts val="125"/>
              </a:spcBef>
              <a:buClr>
                <a:srgbClr val="91A097"/>
              </a:buClr>
              <a:buSzPct val="82692"/>
              <a:buChar char="•"/>
              <a:tabLst>
                <a:tab pos="193675" algn="l"/>
                <a:tab pos="1909445" algn="l"/>
              </a:tabLst>
            </a:pPr>
            <a:r>
              <a:rPr sz="26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Zasnovana</a:t>
            </a:r>
            <a:r>
              <a:rPr sz="2600" spc="-4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600" spc="85" dirty="0">
                <a:solidFill>
                  <a:srgbClr val="292934"/>
                </a:solidFill>
                <a:latin typeface="Microsoft Sans Serif"/>
                <a:cs typeface="Microsoft Sans Serif"/>
              </a:rPr>
              <a:t>je</a:t>
            </a:r>
            <a:r>
              <a:rPr sz="2600" spc="-13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6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na</a:t>
            </a:r>
            <a:r>
              <a:rPr sz="26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6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samo</a:t>
            </a:r>
            <a:r>
              <a:rPr sz="2600" spc="8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6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jednoj</a:t>
            </a:r>
            <a:r>
              <a:rPr sz="2600" spc="14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6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boji</a:t>
            </a:r>
            <a:r>
              <a:rPr sz="2600" spc="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6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6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6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njenim</a:t>
            </a:r>
            <a:r>
              <a:rPr sz="2600" spc="114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6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nijansama</a:t>
            </a:r>
            <a:endParaRPr sz="2600">
              <a:latin typeface="Microsoft Sans Serif"/>
              <a:cs typeface="Microsoft Sans Serif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23041" y="2780919"/>
            <a:ext cx="6100269" cy="237629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49336"/>
            <a:ext cx="9144000" cy="6409055"/>
          </a:xfrm>
          <a:custGeom>
            <a:avLst/>
            <a:gdLst/>
            <a:ahLst/>
            <a:cxnLst/>
            <a:rect l="l" t="t" r="r" b="b"/>
            <a:pathLst>
              <a:path w="9144000" h="6409055">
                <a:moveTo>
                  <a:pt x="9143999" y="0"/>
                </a:moveTo>
                <a:lnTo>
                  <a:pt x="0" y="0"/>
                </a:lnTo>
                <a:lnTo>
                  <a:pt x="0" y="6408663"/>
                </a:lnTo>
                <a:lnTo>
                  <a:pt x="9143999" y="6408663"/>
                </a:lnTo>
                <a:lnTo>
                  <a:pt x="9143999" y="0"/>
                </a:lnTo>
                <a:close/>
              </a:path>
            </a:pathLst>
          </a:custGeom>
          <a:solidFill>
            <a:srgbClr val="D252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365760"/>
          </a:xfrm>
          <a:custGeom>
            <a:avLst/>
            <a:gdLst/>
            <a:ahLst/>
            <a:cxnLst/>
            <a:rect l="l" t="t" r="r" b="b"/>
            <a:pathLst>
              <a:path w="9144000" h="365760">
                <a:moveTo>
                  <a:pt x="9143999" y="0"/>
                </a:moveTo>
                <a:lnTo>
                  <a:pt x="0" y="0"/>
                </a:lnTo>
                <a:lnTo>
                  <a:pt x="0" y="365759"/>
                </a:lnTo>
                <a:lnTo>
                  <a:pt x="9143999" y="365759"/>
                </a:lnTo>
                <a:lnTo>
                  <a:pt x="9143999" y="0"/>
                </a:lnTo>
                <a:close/>
              </a:path>
            </a:pathLst>
          </a:custGeom>
          <a:solidFill>
            <a:srgbClr val="91A0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31519" y="4599432"/>
            <a:ext cx="7848600" cy="1905"/>
          </a:xfrm>
          <a:custGeom>
            <a:avLst/>
            <a:gdLst/>
            <a:ahLst/>
            <a:cxnLst/>
            <a:rect l="l" t="t" r="r" b="b"/>
            <a:pathLst>
              <a:path w="7848600" h="1904">
                <a:moveTo>
                  <a:pt x="0" y="0"/>
                </a:moveTo>
                <a:lnTo>
                  <a:pt x="7848599" y="1655"/>
                </a:lnTo>
              </a:path>
            </a:pathLst>
          </a:custGeom>
          <a:ln w="19048">
            <a:solidFill>
              <a:srgbClr val="F3F2D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554481" y="3037583"/>
            <a:ext cx="6847840" cy="6324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2424430" algn="l"/>
              </a:tabLst>
            </a:pPr>
            <a:r>
              <a:rPr sz="3950" spc="-60" dirty="0">
                <a:solidFill>
                  <a:srgbClr val="FFFFFF"/>
                </a:solidFill>
              </a:rPr>
              <a:t>Kontrastni</a:t>
            </a:r>
            <a:r>
              <a:rPr sz="3950" spc="-60" dirty="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sz="3950" spc="-20" dirty="0">
                <a:solidFill>
                  <a:srgbClr val="FFFFFF"/>
                </a:solidFill>
              </a:rPr>
              <a:t>efekti</a:t>
            </a:r>
            <a:r>
              <a:rPr sz="3950" spc="125" dirty="0">
                <a:solidFill>
                  <a:srgbClr val="FFFFFF"/>
                </a:solidFill>
              </a:rPr>
              <a:t> </a:t>
            </a:r>
            <a:r>
              <a:rPr sz="3950" spc="-5" dirty="0">
                <a:solidFill>
                  <a:srgbClr val="FFFFFF"/>
                </a:solidFill>
              </a:rPr>
              <a:t>među</a:t>
            </a:r>
            <a:r>
              <a:rPr sz="3950" spc="150" dirty="0">
                <a:solidFill>
                  <a:srgbClr val="FFFFFF"/>
                </a:solidFill>
              </a:rPr>
              <a:t> </a:t>
            </a:r>
            <a:r>
              <a:rPr sz="3950" spc="5" dirty="0">
                <a:solidFill>
                  <a:srgbClr val="FFFFFF"/>
                </a:solidFill>
              </a:rPr>
              <a:t>bojama</a:t>
            </a:r>
            <a:endParaRPr sz="39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035" y="1644963"/>
            <a:ext cx="7845425" cy="32150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3040" marR="169545" indent="-180975">
              <a:lnSpc>
                <a:spcPts val="3000"/>
              </a:lnSpc>
              <a:spcBef>
                <a:spcPts val="100"/>
              </a:spcBef>
              <a:buClr>
                <a:srgbClr val="91A097"/>
              </a:buClr>
              <a:buSzPct val="83333"/>
              <a:buFont typeface="Microsoft Sans Serif"/>
              <a:buChar char="•"/>
              <a:tabLst>
                <a:tab pos="193675" algn="l"/>
              </a:tabLst>
            </a:pPr>
            <a:r>
              <a:rPr sz="2400" b="1" i="1" spc="-10" dirty="0">
                <a:solidFill>
                  <a:srgbClr val="292934"/>
                </a:solidFill>
                <a:latin typeface="Arial"/>
                <a:cs typeface="Arial"/>
              </a:rPr>
              <a:t>Č</a:t>
            </a:r>
            <a:r>
              <a:rPr sz="2400" b="1" i="1" spc="5" dirty="0">
                <a:solidFill>
                  <a:srgbClr val="292934"/>
                </a:solidFill>
                <a:latin typeface="Arial"/>
                <a:cs typeface="Arial"/>
              </a:rPr>
              <a:t>i</a:t>
            </a:r>
            <a:r>
              <a:rPr sz="2400" b="1" i="1" spc="15" dirty="0">
                <a:solidFill>
                  <a:srgbClr val="292934"/>
                </a:solidFill>
                <a:latin typeface="Arial"/>
                <a:cs typeface="Arial"/>
              </a:rPr>
              <a:t>s</a:t>
            </a:r>
            <a:r>
              <a:rPr sz="2400" b="1" i="1" spc="20" dirty="0">
                <a:solidFill>
                  <a:srgbClr val="292934"/>
                </a:solidFill>
                <a:latin typeface="Arial"/>
                <a:cs typeface="Arial"/>
              </a:rPr>
              <a:t>t</a:t>
            </a:r>
            <a:r>
              <a:rPr sz="2400" b="1" i="1" dirty="0">
                <a:solidFill>
                  <a:srgbClr val="292934"/>
                </a:solidFill>
                <a:latin typeface="Arial"/>
                <a:cs typeface="Arial"/>
              </a:rPr>
              <a:t>i</a:t>
            </a:r>
            <a:r>
              <a:rPr sz="2400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b="1" i="1" spc="10" dirty="0">
                <a:solidFill>
                  <a:srgbClr val="292934"/>
                </a:solidFill>
                <a:latin typeface="Arial"/>
                <a:cs typeface="Arial"/>
              </a:rPr>
              <a:t>k</a:t>
            </a:r>
            <a:r>
              <a:rPr sz="2400" b="1" i="1" spc="30" dirty="0">
                <a:solidFill>
                  <a:srgbClr val="292934"/>
                </a:solidFill>
                <a:latin typeface="Arial"/>
                <a:cs typeface="Arial"/>
              </a:rPr>
              <a:t>o</a:t>
            </a:r>
            <a:r>
              <a:rPr sz="2400" b="1" i="1" spc="35" dirty="0">
                <a:solidFill>
                  <a:srgbClr val="292934"/>
                </a:solidFill>
                <a:latin typeface="Arial"/>
                <a:cs typeface="Arial"/>
              </a:rPr>
              <a:t>n</a:t>
            </a:r>
            <a:r>
              <a:rPr sz="2400" b="1" i="1" spc="20" dirty="0">
                <a:solidFill>
                  <a:srgbClr val="292934"/>
                </a:solidFill>
                <a:latin typeface="Arial"/>
                <a:cs typeface="Arial"/>
              </a:rPr>
              <a:t>t</a:t>
            </a:r>
            <a:r>
              <a:rPr sz="2400" b="1" i="1" spc="-35" dirty="0">
                <a:solidFill>
                  <a:srgbClr val="292934"/>
                </a:solidFill>
                <a:latin typeface="Arial"/>
                <a:cs typeface="Arial"/>
              </a:rPr>
              <a:t>r</a:t>
            </a:r>
            <a:r>
              <a:rPr sz="2400" b="1" i="1" spc="10" dirty="0">
                <a:solidFill>
                  <a:srgbClr val="292934"/>
                </a:solidFill>
                <a:latin typeface="Arial"/>
                <a:cs typeface="Arial"/>
              </a:rPr>
              <a:t>a</a:t>
            </a:r>
            <a:r>
              <a:rPr sz="2400" b="1" i="1" spc="15" dirty="0">
                <a:solidFill>
                  <a:srgbClr val="292934"/>
                </a:solidFill>
                <a:latin typeface="Arial"/>
                <a:cs typeface="Arial"/>
              </a:rPr>
              <a:t>s</a:t>
            </a:r>
            <a:r>
              <a:rPr sz="2400" b="1" i="1" dirty="0">
                <a:solidFill>
                  <a:srgbClr val="292934"/>
                </a:solidFill>
                <a:latin typeface="Arial"/>
                <a:cs typeface="Arial"/>
              </a:rPr>
              <a:t>t</a:t>
            </a:r>
            <a:r>
              <a:rPr sz="2400" spc="-12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b="1" i="1" spc="30" dirty="0">
                <a:solidFill>
                  <a:srgbClr val="292934"/>
                </a:solidFill>
                <a:latin typeface="Arial"/>
                <a:cs typeface="Arial"/>
              </a:rPr>
              <a:t>bo</a:t>
            </a:r>
            <a:r>
              <a:rPr sz="2400" b="1" i="1" spc="5" dirty="0">
                <a:solidFill>
                  <a:srgbClr val="292934"/>
                </a:solidFill>
                <a:latin typeface="Arial"/>
                <a:cs typeface="Arial"/>
              </a:rPr>
              <a:t>j</a:t>
            </a:r>
            <a:r>
              <a:rPr sz="2400" b="1" i="1" dirty="0">
                <a:solidFill>
                  <a:srgbClr val="292934"/>
                </a:solidFill>
                <a:latin typeface="Arial"/>
                <a:cs typeface="Arial"/>
              </a:rPr>
              <a:t>a</a:t>
            </a:r>
            <a:r>
              <a:rPr sz="2400" spc="1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8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8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9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č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ste</a:t>
            </a:r>
            <a:r>
              <a:rPr sz="2400" spc="9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8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ste</a:t>
            </a:r>
            <a:r>
              <a:rPr sz="2400" spc="1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u 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nasumičnim</a:t>
            </a:r>
            <a:r>
              <a:rPr sz="2400" spc="1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kombinacijama.</a:t>
            </a:r>
            <a:endParaRPr sz="2400">
              <a:latin typeface="Microsoft Sans Serif"/>
              <a:cs typeface="Microsoft Sans Serif"/>
            </a:endParaRPr>
          </a:p>
          <a:p>
            <a:pPr marL="193675" marR="5080" indent="-180975">
              <a:lnSpc>
                <a:spcPct val="100000"/>
              </a:lnSpc>
              <a:spcBef>
                <a:spcPts val="610"/>
              </a:spcBef>
              <a:buClr>
                <a:srgbClr val="91A097"/>
              </a:buClr>
              <a:buSzPct val="83333"/>
              <a:buFont typeface="Microsoft Sans Serif"/>
              <a:buChar char="•"/>
              <a:tabLst>
                <a:tab pos="193675" algn="l"/>
                <a:tab pos="1518920" algn="l"/>
                <a:tab pos="2433955" algn="l"/>
                <a:tab pos="3835400" algn="l"/>
                <a:tab pos="4274185" algn="l"/>
                <a:tab pos="5408930" algn="l"/>
                <a:tab pos="7353934" algn="l"/>
                <a:tab pos="7630159" algn="l"/>
              </a:tabLst>
            </a:pPr>
            <a:r>
              <a:rPr sz="2400" b="1" i="1" dirty="0">
                <a:solidFill>
                  <a:srgbClr val="292934"/>
                </a:solidFill>
                <a:latin typeface="Arial"/>
                <a:cs typeface="Arial"/>
              </a:rPr>
              <a:t>Kontrast</a:t>
            </a:r>
            <a:r>
              <a:rPr sz="2400" b="1" i="1" spc="-11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b="1" i="1" spc="-10" dirty="0">
                <a:solidFill>
                  <a:srgbClr val="292934"/>
                </a:solidFill>
                <a:latin typeface="Arial"/>
                <a:cs typeface="Arial"/>
              </a:rPr>
              <a:t>svetlog</a:t>
            </a:r>
            <a:r>
              <a:rPr sz="2400" b="1" i="1" spc="5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b="1" i="1" dirty="0">
                <a:solidFill>
                  <a:srgbClr val="292934"/>
                </a:solidFill>
                <a:latin typeface="Arial"/>
                <a:cs typeface="Arial"/>
              </a:rPr>
              <a:t>i</a:t>
            </a:r>
            <a:r>
              <a:rPr sz="2400" b="1" i="1" spc="-5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b="1" i="1" spc="-5" dirty="0">
                <a:solidFill>
                  <a:srgbClr val="292934"/>
                </a:solidFill>
                <a:latin typeface="Arial"/>
                <a:cs typeface="Arial"/>
              </a:rPr>
              <a:t>tamnog</a:t>
            </a:r>
            <a:r>
              <a:rPr sz="2400" b="1" i="1" spc="5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spc="-90" dirty="0">
                <a:solidFill>
                  <a:srgbClr val="292934"/>
                </a:solidFill>
                <a:latin typeface="Microsoft Sans Serif"/>
                <a:cs typeface="Microsoft Sans Serif"/>
              </a:rPr>
              <a:t>zasnovan</a:t>
            </a:r>
            <a:r>
              <a:rPr sz="2400" spc="-9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je</a:t>
            </a:r>
            <a:r>
              <a:rPr sz="2400" spc="4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na</a:t>
            </a:r>
            <a:r>
              <a:rPr sz="2400" spc="4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korišćenju 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-150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li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č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tih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h</a:t>
            </a:r>
            <a:r>
              <a:rPr sz="2400" spc="9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4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sti.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24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8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9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g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8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il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 </a:t>
            </a:r>
            <a:r>
              <a:rPr sz="2400" spc="-1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potamniti</a:t>
            </a:r>
            <a:r>
              <a:rPr sz="2400" spc="-4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90" dirty="0">
                <a:solidFill>
                  <a:srgbClr val="292934"/>
                </a:solidFill>
                <a:latin typeface="Microsoft Sans Serif"/>
                <a:cs typeface="Microsoft Sans Serif"/>
              </a:rPr>
              <a:t>belom</a:t>
            </a:r>
            <a:r>
              <a:rPr sz="2400" spc="-9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ili</a:t>
            </a:r>
            <a:r>
              <a:rPr sz="2400" spc="4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crnom.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285" dirty="0">
                <a:solidFill>
                  <a:srgbClr val="292934"/>
                </a:solidFill>
                <a:latin typeface="Microsoft Sans Serif"/>
                <a:cs typeface="Microsoft Sans Serif"/>
              </a:rPr>
              <a:t>Ton</a:t>
            </a:r>
            <a:r>
              <a:rPr sz="2400" spc="-28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je</a:t>
            </a:r>
            <a:r>
              <a:rPr sz="2400" spc="7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stepen</a:t>
            </a:r>
            <a:r>
              <a:rPr sz="2400" spc="38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osvetljenosti</a:t>
            </a:r>
            <a:r>
              <a:rPr sz="2400" spc="-6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ili </a:t>
            </a: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sjaja</a:t>
            </a:r>
            <a:r>
              <a:rPr sz="2400" spc="20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bilo</a:t>
            </a:r>
            <a:r>
              <a:rPr sz="2400" spc="20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koje</a:t>
            </a:r>
            <a:r>
              <a:rPr sz="24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boje</a:t>
            </a:r>
            <a:r>
              <a:rPr sz="2400" spc="35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ili</a:t>
            </a:r>
            <a:r>
              <a:rPr sz="24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neutralno</a:t>
            </a:r>
            <a:r>
              <a:rPr sz="2400" spc="204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65" dirty="0">
                <a:solidFill>
                  <a:srgbClr val="292934"/>
                </a:solidFill>
                <a:latin typeface="Microsoft Sans Serif"/>
                <a:cs typeface="Microsoft Sans Serif"/>
              </a:rPr>
              <a:t>sive.</a:t>
            </a:r>
            <a:endParaRPr sz="240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650"/>
              </a:spcBef>
              <a:buClr>
                <a:srgbClr val="91A097"/>
              </a:buClr>
              <a:buSzPct val="83333"/>
              <a:buFont typeface="Microsoft Sans Serif"/>
              <a:buChar char="•"/>
              <a:tabLst>
                <a:tab pos="193675" algn="l"/>
              </a:tabLst>
            </a:pPr>
            <a:r>
              <a:rPr sz="2400" b="1" i="1" spc="-10" dirty="0">
                <a:solidFill>
                  <a:srgbClr val="292934"/>
                </a:solidFill>
                <a:latin typeface="Arial"/>
                <a:cs typeface="Arial"/>
              </a:rPr>
              <a:t>K</a:t>
            </a:r>
            <a:r>
              <a:rPr sz="2400" b="1" i="1" spc="30" dirty="0">
                <a:solidFill>
                  <a:srgbClr val="292934"/>
                </a:solidFill>
                <a:latin typeface="Arial"/>
                <a:cs typeface="Arial"/>
              </a:rPr>
              <a:t>on</a:t>
            </a:r>
            <a:r>
              <a:rPr sz="2400" b="1" i="1" spc="25" dirty="0">
                <a:solidFill>
                  <a:srgbClr val="292934"/>
                </a:solidFill>
                <a:latin typeface="Arial"/>
                <a:cs typeface="Arial"/>
              </a:rPr>
              <a:t>t</a:t>
            </a:r>
            <a:r>
              <a:rPr sz="2400" b="1" i="1" spc="-40" dirty="0">
                <a:solidFill>
                  <a:srgbClr val="292934"/>
                </a:solidFill>
                <a:latin typeface="Arial"/>
                <a:cs typeface="Arial"/>
              </a:rPr>
              <a:t>r</a:t>
            </a:r>
            <a:r>
              <a:rPr sz="2400" b="1" i="1" spc="10" dirty="0">
                <a:solidFill>
                  <a:srgbClr val="292934"/>
                </a:solidFill>
                <a:latin typeface="Arial"/>
                <a:cs typeface="Arial"/>
              </a:rPr>
              <a:t>a</a:t>
            </a:r>
            <a:r>
              <a:rPr sz="2400" b="1" i="1" spc="15" dirty="0">
                <a:solidFill>
                  <a:srgbClr val="292934"/>
                </a:solidFill>
                <a:latin typeface="Arial"/>
                <a:cs typeface="Arial"/>
              </a:rPr>
              <a:t>s</a:t>
            </a:r>
            <a:r>
              <a:rPr sz="2400" b="1" i="1" dirty="0">
                <a:solidFill>
                  <a:srgbClr val="292934"/>
                </a:solidFill>
                <a:latin typeface="Arial"/>
                <a:cs typeface="Arial"/>
              </a:rPr>
              <a:t>t</a:t>
            </a:r>
            <a:r>
              <a:rPr sz="2400" spc="-5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b="1" i="1" spc="30" dirty="0">
                <a:solidFill>
                  <a:srgbClr val="292934"/>
                </a:solidFill>
                <a:latin typeface="Arial"/>
                <a:cs typeface="Arial"/>
              </a:rPr>
              <a:t>h</a:t>
            </a:r>
            <a:r>
              <a:rPr sz="2400" b="1" i="1" spc="5" dirty="0">
                <a:solidFill>
                  <a:srgbClr val="292934"/>
                </a:solidFill>
                <a:latin typeface="Arial"/>
                <a:cs typeface="Arial"/>
              </a:rPr>
              <a:t>l</a:t>
            </a:r>
            <a:r>
              <a:rPr sz="2400" b="1" i="1" spc="10" dirty="0">
                <a:solidFill>
                  <a:srgbClr val="292934"/>
                </a:solidFill>
                <a:latin typeface="Arial"/>
                <a:cs typeface="Arial"/>
              </a:rPr>
              <a:t>a</a:t>
            </a:r>
            <a:r>
              <a:rPr sz="2400" b="1" i="1" spc="30" dirty="0">
                <a:solidFill>
                  <a:srgbClr val="292934"/>
                </a:solidFill>
                <a:latin typeface="Arial"/>
                <a:cs typeface="Arial"/>
              </a:rPr>
              <a:t>dn</a:t>
            </a:r>
            <a:r>
              <a:rPr sz="2400" b="1" i="1" spc="35" dirty="0">
                <a:solidFill>
                  <a:srgbClr val="292934"/>
                </a:solidFill>
                <a:latin typeface="Arial"/>
                <a:cs typeface="Arial"/>
              </a:rPr>
              <a:t>o</a:t>
            </a:r>
            <a:r>
              <a:rPr sz="2400" b="1" i="1" dirty="0">
                <a:solidFill>
                  <a:srgbClr val="292934"/>
                </a:solidFill>
                <a:latin typeface="Arial"/>
                <a:cs typeface="Arial"/>
              </a:rPr>
              <a:t>g</a:t>
            </a:r>
            <a:r>
              <a:rPr sz="2400" spc="-19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b="1" i="1" dirty="0">
                <a:solidFill>
                  <a:srgbClr val="292934"/>
                </a:solidFill>
                <a:latin typeface="Arial"/>
                <a:cs typeface="Arial"/>
              </a:rPr>
              <a:t>i</a:t>
            </a:r>
            <a:r>
              <a:rPr sz="2400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b="1" i="1" spc="25" dirty="0">
                <a:solidFill>
                  <a:srgbClr val="292934"/>
                </a:solidFill>
                <a:latin typeface="Arial"/>
                <a:cs typeface="Arial"/>
              </a:rPr>
              <a:t>t</a:t>
            </a:r>
            <a:r>
              <a:rPr sz="2400" b="1" i="1" spc="30" dirty="0">
                <a:solidFill>
                  <a:srgbClr val="292934"/>
                </a:solidFill>
                <a:latin typeface="Arial"/>
                <a:cs typeface="Arial"/>
              </a:rPr>
              <a:t>op</a:t>
            </a:r>
            <a:r>
              <a:rPr sz="2400" b="1" i="1" spc="5" dirty="0">
                <a:solidFill>
                  <a:srgbClr val="292934"/>
                </a:solidFill>
                <a:latin typeface="Arial"/>
                <a:cs typeface="Arial"/>
              </a:rPr>
              <a:t>l</a:t>
            </a:r>
            <a:r>
              <a:rPr sz="2400" b="1" i="1" spc="30" dirty="0">
                <a:solidFill>
                  <a:srgbClr val="292934"/>
                </a:solidFill>
                <a:latin typeface="Arial"/>
                <a:cs typeface="Arial"/>
              </a:rPr>
              <a:t>o</a:t>
            </a:r>
            <a:r>
              <a:rPr sz="2400" b="1" i="1" dirty="0">
                <a:solidFill>
                  <a:srgbClr val="292934"/>
                </a:solidFill>
                <a:latin typeface="Arial"/>
                <a:cs typeface="Arial"/>
              </a:rPr>
              <a:t>g</a:t>
            </a:r>
            <a:r>
              <a:rPr sz="2400" spc="-4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(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op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9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6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h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ad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bo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)</a:t>
            </a:r>
            <a:endParaRPr sz="240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575"/>
              </a:spcBef>
              <a:buClr>
                <a:srgbClr val="91A097"/>
              </a:buClr>
              <a:buSzPct val="83333"/>
              <a:buFont typeface="Microsoft Sans Serif"/>
              <a:buChar char="•"/>
              <a:tabLst>
                <a:tab pos="193675" algn="l"/>
                <a:tab pos="6428740" algn="l"/>
              </a:tabLst>
            </a:pPr>
            <a:r>
              <a:rPr sz="2400" b="1" i="1" spc="5" dirty="0">
                <a:solidFill>
                  <a:srgbClr val="292934"/>
                </a:solidFill>
                <a:latin typeface="Arial"/>
                <a:cs typeface="Arial"/>
              </a:rPr>
              <a:t>Komplementarni</a:t>
            </a:r>
            <a:r>
              <a:rPr sz="2400" b="1" i="1" spc="-20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b="1" i="1" spc="10" dirty="0">
                <a:solidFill>
                  <a:srgbClr val="292934"/>
                </a:solidFill>
                <a:latin typeface="Arial"/>
                <a:cs typeface="Arial"/>
              </a:rPr>
              <a:t>kontrast</a:t>
            </a:r>
            <a:r>
              <a:rPr sz="2400" b="1" i="1" spc="-10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(komplementarne</a:t>
            </a:r>
            <a:r>
              <a:rPr sz="2400" spc="-3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boje)</a:t>
            </a:r>
            <a:endParaRPr sz="2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DE72B2C-5C38-AE0E-E60F-3ABC9733F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031" y="527044"/>
            <a:ext cx="6134734" cy="1128395"/>
          </a:xfrm>
        </p:spPr>
        <p:txBody>
          <a:bodyPr/>
          <a:lstStyle/>
          <a:p>
            <a:endParaRPr lang="en-US"/>
          </a:p>
        </p:txBody>
      </p:sp>
      <p:graphicFrame>
        <p:nvGraphicFramePr>
          <p:cNvPr id="4" name="object 2">
            <a:extLst>
              <a:ext uri="{FF2B5EF4-FFF2-40B4-BE49-F238E27FC236}">
                <a16:creationId xmlns:a16="http://schemas.microsoft.com/office/drawing/2014/main" id="{EBF861E0-38A6-0A3C-486B-BC9D1B0A51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1383653"/>
              </p:ext>
            </p:extLst>
          </p:nvPr>
        </p:nvGraphicFramePr>
        <p:xfrm>
          <a:off x="457200" y="2182482"/>
          <a:ext cx="6934200" cy="48279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8340" y="970275"/>
            <a:ext cx="7938134" cy="34918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3675" marR="5080" indent="-181610">
              <a:lnSpc>
                <a:spcPct val="99900"/>
              </a:lnSpc>
              <a:spcBef>
                <a:spcPts val="105"/>
              </a:spcBef>
              <a:buClr>
                <a:srgbClr val="91A097"/>
              </a:buClr>
              <a:buSzPct val="83333"/>
              <a:buFont typeface="Microsoft Sans Serif"/>
              <a:buChar char="•"/>
              <a:tabLst>
                <a:tab pos="194310" algn="l"/>
                <a:tab pos="2958465" algn="l"/>
                <a:tab pos="4131310" algn="l"/>
                <a:tab pos="4503420" algn="l"/>
                <a:tab pos="6028690" algn="l"/>
                <a:tab pos="6686550" algn="l"/>
              </a:tabLst>
            </a:pPr>
            <a:r>
              <a:rPr sz="2400" b="1" i="1" spc="-10" dirty="0">
                <a:solidFill>
                  <a:srgbClr val="292934"/>
                </a:solidFill>
                <a:latin typeface="Arial"/>
                <a:cs typeface="Arial"/>
              </a:rPr>
              <a:t>Istovremeni</a:t>
            </a:r>
            <a:r>
              <a:rPr sz="2400" b="1" i="1" spc="2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b="1" i="1" spc="10" dirty="0">
                <a:solidFill>
                  <a:srgbClr val="292934"/>
                </a:solidFill>
                <a:latin typeface="Arial"/>
                <a:cs typeface="Arial"/>
              </a:rPr>
              <a:t>kontrast</a:t>
            </a:r>
            <a:r>
              <a:rPr sz="2400" b="1" i="1" spc="-10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-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Njegov</a:t>
            </a:r>
            <a:r>
              <a:rPr sz="2400" spc="-7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efekat</a:t>
            </a:r>
            <a:r>
              <a:rPr sz="2400" spc="21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se</a:t>
            </a: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05" dirty="0">
                <a:solidFill>
                  <a:srgbClr val="292934"/>
                </a:solidFill>
                <a:latin typeface="Microsoft Sans Serif"/>
                <a:cs typeface="Microsoft Sans Serif"/>
              </a:rPr>
              <a:t>izvodi</a:t>
            </a:r>
            <a:r>
              <a:rPr sz="2400" spc="-10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iz</a:t>
            </a:r>
            <a:r>
              <a:rPr sz="240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zakona </a:t>
            </a:r>
            <a:r>
              <a:rPr sz="2400" spc="-6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komplementarnim</a:t>
            </a:r>
            <a:r>
              <a:rPr sz="2400" spc="-4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80" dirty="0">
                <a:solidFill>
                  <a:srgbClr val="292934"/>
                </a:solidFill>
                <a:latin typeface="Microsoft Sans Serif"/>
                <a:cs typeface="Microsoft Sans Serif"/>
              </a:rPr>
              <a:t>bojama,</a:t>
            </a:r>
            <a:r>
              <a:rPr sz="2400" spc="-8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prema</a:t>
            </a:r>
            <a:r>
              <a:rPr sz="2400" spc="55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kome </a:t>
            </a:r>
            <a:r>
              <a:rPr sz="240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svaka</a:t>
            </a:r>
            <a:r>
              <a:rPr sz="2400" spc="51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čista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boja</a:t>
            </a: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fiziološki</a:t>
            </a:r>
            <a:r>
              <a:rPr sz="240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traži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sebi</a:t>
            </a: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suprotnu </a:t>
            </a:r>
            <a:r>
              <a:rPr sz="240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boju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- </a:t>
            </a:r>
            <a:r>
              <a:rPr sz="2400" spc="-80" dirty="0">
                <a:solidFill>
                  <a:srgbClr val="292934"/>
                </a:solidFill>
                <a:latin typeface="Microsoft Sans Serif"/>
                <a:cs typeface="Microsoft Sans Serif"/>
              </a:rPr>
              <a:t>svoj</a:t>
            </a:r>
            <a:r>
              <a:rPr sz="240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komplement. </a:t>
            </a:r>
            <a:r>
              <a:rPr sz="2400" spc="-6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Ako</a:t>
            </a:r>
            <a:r>
              <a:rPr sz="2400" spc="5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00" dirty="0">
                <a:solidFill>
                  <a:srgbClr val="292934"/>
                </a:solidFill>
                <a:latin typeface="Microsoft Sans Serif"/>
                <a:cs typeface="Microsoft Sans Serif"/>
              </a:rPr>
              <a:t>ove</a:t>
            </a:r>
            <a:r>
              <a:rPr sz="2400" spc="29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boje</a:t>
            </a:r>
            <a:r>
              <a:rPr sz="2400" spc="36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nema,</a:t>
            </a:r>
            <a:r>
              <a:rPr sz="2400" spc="29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oko</a:t>
            </a:r>
            <a:r>
              <a:rPr sz="2400" spc="14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će</a:t>
            </a:r>
            <a:r>
              <a:rPr sz="2400" spc="6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je</a:t>
            </a:r>
            <a:r>
              <a:rPr sz="2400" spc="6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istovremeno</a:t>
            </a:r>
            <a:r>
              <a:rPr sz="2400" spc="-5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proizvesti.</a:t>
            </a:r>
            <a:endParaRPr sz="2400">
              <a:latin typeface="Microsoft Sans Serif"/>
              <a:cs typeface="Microsoft Sans Serif"/>
            </a:endParaRPr>
          </a:p>
          <a:p>
            <a:pPr marL="193675" marR="233045" indent="-181610">
              <a:lnSpc>
                <a:spcPct val="99100"/>
              </a:lnSpc>
              <a:spcBef>
                <a:spcPts val="675"/>
              </a:spcBef>
              <a:buClr>
                <a:srgbClr val="91A097"/>
              </a:buClr>
              <a:buSzPct val="83333"/>
              <a:buFont typeface="Microsoft Sans Serif"/>
              <a:buChar char="•"/>
              <a:tabLst>
                <a:tab pos="194310" algn="l"/>
                <a:tab pos="2625090" algn="l"/>
                <a:tab pos="5017770" algn="l"/>
                <a:tab pos="5771515" algn="l"/>
              </a:tabLst>
            </a:pPr>
            <a:r>
              <a:rPr sz="2400" b="1" i="1" spc="5" dirty="0">
                <a:solidFill>
                  <a:srgbClr val="292934"/>
                </a:solidFill>
                <a:latin typeface="Arial"/>
                <a:cs typeface="Arial"/>
              </a:rPr>
              <a:t>Kontrast</a:t>
            </a:r>
            <a:r>
              <a:rPr sz="2400" b="1" i="1" spc="-12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b="1" i="1" spc="-5" dirty="0">
                <a:solidFill>
                  <a:srgbClr val="292934"/>
                </a:solidFill>
                <a:latin typeface="Arial"/>
                <a:cs typeface="Arial"/>
              </a:rPr>
              <a:t>kvaliteta</a:t>
            </a:r>
            <a:r>
              <a:rPr sz="2400" b="1" i="1" spc="-5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je</a:t>
            </a:r>
            <a:r>
              <a:rPr sz="2400" spc="5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kontrast</a:t>
            </a:r>
            <a:r>
              <a:rPr sz="2400" spc="27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između</a:t>
            </a:r>
            <a:r>
              <a:rPr sz="2400" spc="28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sjajnih</a:t>
            </a:r>
            <a:r>
              <a:rPr sz="2400" spc="21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mat</a:t>
            </a:r>
            <a:r>
              <a:rPr sz="24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90" dirty="0">
                <a:solidFill>
                  <a:srgbClr val="292934"/>
                </a:solidFill>
                <a:latin typeface="Microsoft Sans Serif"/>
                <a:cs typeface="Microsoft Sans Serif"/>
              </a:rPr>
              <a:t>boja. </a:t>
            </a:r>
            <a:r>
              <a:rPr sz="2400" spc="-6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Boje</a:t>
            </a:r>
            <a:r>
              <a:rPr sz="2400" spc="21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se</a:t>
            </a:r>
            <a:r>
              <a:rPr sz="2400" spc="6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65" dirty="0">
                <a:solidFill>
                  <a:srgbClr val="292934"/>
                </a:solidFill>
                <a:latin typeface="Microsoft Sans Serif"/>
                <a:cs typeface="Microsoft Sans Serif"/>
              </a:rPr>
              <a:t>mogu</a:t>
            </a:r>
            <a:r>
              <a:rPr sz="2400" spc="29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prigušiti</a:t>
            </a:r>
            <a:r>
              <a:rPr sz="2400" spc="2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85" dirty="0">
                <a:solidFill>
                  <a:srgbClr val="292934"/>
                </a:solidFill>
                <a:latin typeface="Microsoft Sans Serif"/>
                <a:cs typeface="Microsoft Sans Serif"/>
              </a:rPr>
              <a:t>dodavanjem</a:t>
            </a:r>
            <a:r>
              <a:rPr sz="2400" spc="-8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90" dirty="0">
                <a:solidFill>
                  <a:srgbClr val="292934"/>
                </a:solidFill>
                <a:latin typeface="Microsoft Sans Serif"/>
                <a:cs typeface="Microsoft Sans Serif"/>
              </a:rPr>
              <a:t>bele,</a:t>
            </a:r>
            <a:r>
              <a:rPr sz="2400" spc="-9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65" dirty="0">
                <a:solidFill>
                  <a:srgbClr val="292934"/>
                </a:solidFill>
                <a:latin typeface="Microsoft Sans Serif"/>
                <a:cs typeface="Microsoft Sans Serif"/>
              </a:rPr>
              <a:t>sive,</a:t>
            </a:r>
            <a:r>
              <a:rPr sz="240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crne 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ili </a:t>
            </a: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komplementarnih</a:t>
            </a:r>
            <a:r>
              <a:rPr sz="2400" spc="-4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90" dirty="0">
                <a:solidFill>
                  <a:srgbClr val="292934"/>
                </a:solidFill>
                <a:latin typeface="Microsoft Sans Serif"/>
                <a:cs typeface="Microsoft Sans Serif"/>
              </a:rPr>
              <a:t>boja.</a:t>
            </a:r>
            <a:endParaRPr sz="2400">
              <a:latin typeface="Microsoft Sans Serif"/>
              <a:cs typeface="Microsoft Sans Serif"/>
            </a:endParaRPr>
          </a:p>
          <a:p>
            <a:pPr marL="193675" marR="721360" indent="-181610">
              <a:lnSpc>
                <a:spcPct val="104299"/>
              </a:lnSpc>
              <a:spcBef>
                <a:spcPts val="530"/>
              </a:spcBef>
              <a:buClr>
                <a:srgbClr val="91A097"/>
              </a:buClr>
              <a:buSzPct val="83333"/>
              <a:buFont typeface="Microsoft Sans Serif"/>
              <a:buChar char="•"/>
              <a:tabLst>
                <a:tab pos="194310" algn="l"/>
                <a:tab pos="1433195" algn="l"/>
                <a:tab pos="2672715" algn="l"/>
                <a:tab pos="4751070" algn="l"/>
              </a:tabLst>
            </a:pPr>
            <a:r>
              <a:rPr sz="2400" b="1" i="1" spc="5" dirty="0">
                <a:solidFill>
                  <a:srgbClr val="292934"/>
                </a:solidFill>
                <a:latin typeface="Arial"/>
                <a:cs typeface="Arial"/>
              </a:rPr>
              <a:t>Kontrast</a:t>
            </a:r>
            <a:r>
              <a:rPr sz="2400" b="1" i="1" spc="-10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b="1" i="1" dirty="0">
                <a:solidFill>
                  <a:srgbClr val="292934"/>
                </a:solidFill>
                <a:latin typeface="Arial"/>
                <a:cs typeface="Arial"/>
              </a:rPr>
              <a:t>kvantiteta</a:t>
            </a:r>
            <a:r>
              <a:rPr sz="2400" b="1" i="1" spc="-3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je</a:t>
            </a:r>
            <a:r>
              <a:rPr sz="2400" spc="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90" dirty="0">
                <a:solidFill>
                  <a:srgbClr val="292934"/>
                </a:solidFill>
                <a:latin typeface="Microsoft Sans Serif"/>
                <a:cs typeface="Microsoft Sans Serif"/>
              </a:rPr>
              <a:t>zasnovan</a:t>
            </a:r>
            <a:r>
              <a:rPr sz="2400" spc="-9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na</a:t>
            </a:r>
            <a:r>
              <a:rPr sz="2400" spc="-10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suprotstavljanju </a:t>
            </a:r>
            <a:r>
              <a:rPr sz="2400" spc="-6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obojenih</a:t>
            </a:r>
            <a:r>
              <a:rPr sz="2400" spc="-7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površina</a:t>
            </a:r>
            <a:r>
              <a:rPr sz="2400" spc="-5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različite</a:t>
            </a:r>
            <a:r>
              <a:rPr sz="2400" spc="34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veličine.</a:t>
            </a:r>
            <a:endParaRPr sz="2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2122" y="1973575"/>
            <a:ext cx="2120265" cy="575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05" dirty="0"/>
              <a:t>T</a:t>
            </a:r>
            <a:r>
              <a:rPr spc="-55" dirty="0"/>
              <a:t>e</a:t>
            </a:r>
            <a:r>
              <a:rPr spc="-80" dirty="0"/>
              <a:t>ks</a:t>
            </a:r>
            <a:r>
              <a:rPr dirty="0"/>
              <a:t>t</a:t>
            </a:r>
            <a:r>
              <a:rPr spc="-175" dirty="0">
                <a:latin typeface="Times New Roman"/>
                <a:cs typeface="Times New Roman"/>
              </a:rPr>
              <a:t> </a:t>
            </a:r>
            <a:r>
              <a:rPr spc="-20" dirty="0"/>
              <a:t>i</a:t>
            </a:r>
            <a:r>
              <a:rPr spc="-50" dirty="0">
                <a:latin typeface="Times New Roman"/>
                <a:cs typeface="Times New Roman"/>
              </a:rPr>
              <a:t> </a:t>
            </a:r>
            <a:r>
              <a:rPr spc="-55" dirty="0"/>
              <a:t>bo</a:t>
            </a:r>
            <a:r>
              <a:rPr spc="-225" dirty="0"/>
              <a:t>j</a:t>
            </a:r>
            <a:r>
              <a:rPr dirty="0"/>
              <a:t>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56891" y="3136325"/>
            <a:ext cx="5767705" cy="1780539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80975" indent="-180975">
              <a:lnSpc>
                <a:spcPct val="100000"/>
              </a:lnSpc>
              <a:spcBef>
                <a:spcPts val="675"/>
              </a:spcBef>
              <a:buClr>
                <a:srgbClr val="91A097"/>
              </a:buClr>
              <a:buSzPct val="83333"/>
              <a:buChar char="•"/>
              <a:tabLst>
                <a:tab pos="180975" algn="l"/>
              </a:tabLst>
            </a:pPr>
            <a:r>
              <a:rPr sz="2400" spc="-175" dirty="0">
                <a:solidFill>
                  <a:srgbClr val="292934"/>
                </a:solidFill>
                <a:latin typeface="Microsoft Sans Serif"/>
                <a:cs typeface="Microsoft Sans Serif"/>
              </a:rPr>
              <a:t>Tekst</a:t>
            </a:r>
            <a:r>
              <a:rPr sz="2400" spc="26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mora</a:t>
            </a:r>
            <a:r>
              <a:rPr sz="24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biti</a:t>
            </a:r>
            <a:r>
              <a:rPr sz="2400" spc="1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čitljiv.</a:t>
            </a:r>
            <a:endParaRPr sz="2400">
              <a:latin typeface="Microsoft Sans Serif"/>
              <a:cs typeface="Microsoft Sans Serif"/>
            </a:endParaRPr>
          </a:p>
          <a:p>
            <a:pPr marL="180975" indent="-180975">
              <a:lnSpc>
                <a:spcPct val="100000"/>
              </a:lnSpc>
              <a:spcBef>
                <a:spcPts val="575"/>
              </a:spcBef>
              <a:buClr>
                <a:srgbClr val="91A097"/>
              </a:buClr>
              <a:buSzPct val="83333"/>
              <a:buChar char="•"/>
              <a:tabLst>
                <a:tab pos="180975" algn="l"/>
                <a:tab pos="1267460" algn="l"/>
              </a:tabLst>
            </a:pP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Naslovi</a:t>
            </a:r>
            <a:r>
              <a:rPr sz="2400" spc="-7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treba</a:t>
            </a:r>
            <a:r>
              <a:rPr sz="2400" spc="2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da</a:t>
            </a:r>
            <a:r>
              <a:rPr sz="24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65" dirty="0">
                <a:solidFill>
                  <a:srgbClr val="292934"/>
                </a:solidFill>
                <a:latin typeface="Microsoft Sans Serif"/>
                <a:cs typeface="Microsoft Sans Serif"/>
              </a:rPr>
              <a:t>budu</a:t>
            </a:r>
            <a:r>
              <a:rPr sz="2400" spc="27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kratki</a:t>
            </a:r>
            <a:r>
              <a:rPr sz="2400" spc="1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90" dirty="0">
                <a:solidFill>
                  <a:srgbClr val="292934"/>
                </a:solidFill>
                <a:latin typeface="Microsoft Sans Serif"/>
                <a:cs typeface="Microsoft Sans Serif"/>
              </a:rPr>
              <a:t>boldovani</a:t>
            </a:r>
            <a:endParaRPr sz="2400">
              <a:latin typeface="Microsoft Sans Serif"/>
              <a:cs typeface="Microsoft Sans Serif"/>
            </a:endParaRPr>
          </a:p>
          <a:p>
            <a:pPr marL="180975" indent="-180975">
              <a:lnSpc>
                <a:spcPct val="100000"/>
              </a:lnSpc>
              <a:spcBef>
                <a:spcPts val="650"/>
              </a:spcBef>
              <a:buClr>
                <a:srgbClr val="91A097"/>
              </a:buClr>
              <a:buSzPct val="83333"/>
              <a:buChar char="•"/>
              <a:tabLst>
                <a:tab pos="180975" algn="l"/>
              </a:tabLst>
            </a:pPr>
            <a:r>
              <a:rPr sz="24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Italik</a:t>
            </a:r>
            <a:r>
              <a:rPr sz="2400" spc="18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tekst</a:t>
            </a:r>
            <a:r>
              <a:rPr sz="24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umanjuje</a:t>
            </a:r>
            <a:r>
              <a:rPr sz="24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čitljivost</a:t>
            </a:r>
            <a:r>
              <a:rPr sz="2400" spc="3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čak</a:t>
            </a:r>
            <a:r>
              <a:rPr sz="24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do</a:t>
            </a:r>
            <a:r>
              <a:rPr sz="24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40%.</a:t>
            </a:r>
            <a:endParaRPr sz="24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975"/>
              </a:spcBef>
            </a:pPr>
            <a:r>
              <a:rPr sz="2000" spc="5" dirty="0">
                <a:solidFill>
                  <a:srgbClr val="91A097"/>
                </a:solidFill>
                <a:latin typeface="Microsoft Sans Serif"/>
                <a:cs typeface="Microsoft Sans Serif"/>
              </a:rPr>
              <a:t>•</a:t>
            </a:r>
            <a:endParaRPr sz="20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50350" cy="6864984"/>
            <a:chOff x="0" y="0"/>
            <a:chExt cx="9150350" cy="6864984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2184400"/>
            </a:xfrm>
            <a:custGeom>
              <a:avLst/>
              <a:gdLst/>
              <a:ahLst/>
              <a:cxnLst/>
              <a:rect l="l" t="t" r="r" b="b"/>
              <a:pathLst>
                <a:path w="9144000" h="2184400">
                  <a:moveTo>
                    <a:pt x="9144000" y="0"/>
                  </a:moveTo>
                  <a:lnTo>
                    <a:pt x="8013" y="0"/>
                  </a:lnTo>
                  <a:lnTo>
                    <a:pt x="0" y="12"/>
                  </a:lnTo>
                  <a:lnTo>
                    <a:pt x="0" y="365772"/>
                  </a:lnTo>
                  <a:lnTo>
                    <a:pt x="8013" y="365772"/>
                  </a:lnTo>
                  <a:lnTo>
                    <a:pt x="8013" y="2184273"/>
                  </a:lnTo>
                  <a:lnTo>
                    <a:pt x="9144000" y="2184273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91A0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024" y="2184273"/>
              <a:ext cx="9136380" cy="2784475"/>
            </a:xfrm>
            <a:custGeom>
              <a:avLst/>
              <a:gdLst/>
              <a:ahLst/>
              <a:cxnLst/>
              <a:rect l="l" t="t" r="r" b="b"/>
              <a:pathLst>
                <a:path w="9136380" h="2784475">
                  <a:moveTo>
                    <a:pt x="9135983" y="0"/>
                  </a:moveTo>
                  <a:lnTo>
                    <a:pt x="0" y="0"/>
                  </a:lnTo>
                  <a:lnTo>
                    <a:pt x="0" y="2784347"/>
                  </a:lnTo>
                  <a:lnTo>
                    <a:pt x="9135983" y="2784347"/>
                  </a:lnTo>
                  <a:lnTo>
                    <a:pt x="9135983" y="0"/>
                  </a:lnTo>
                  <a:close/>
                </a:path>
              </a:pathLst>
            </a:custGeom>
            <a:solidFill>
              <a:srgbClr val="DCE0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8024" y="4968621"/>
              <a:ext cx="9136380" cy="1889760"/>
            </a:xfrm>
            <a:custGeom>
              <a:avLst/>
              <a:gdLst/>
              <a:ahLst/>
              <a:cxnLst/>
              <a:rect l="l" t="t" r="r" b="b"/>
              <a:pathLst>
                <a:path w="9136380" h="1889759">
                  <a:moveTo>
                    <a:pt x="9135983" y="0"/>
                  </a:moveTo>
                  <a:lnTo>
                    <a:pt x="0" y="0"/>
                  </a:lnTo>
                  <a:lnTo>
                    <a:pt x="0" y="1889378"/>
                  </a:lnTo>
                  <a:lnTo>
                    <a:pt x="9135983" y="1889378"/>
                  </a:lnTo>
                  <a:lnTo>
                    <a:pt x="9135983" y="0"/>
                  </a:lnTo>
                  <a:close/>
                </a:path>
              </a:pathLst>
            </a:custGeom>
            <a:solidFill>
              <a:srgbClr val="EEF0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663" y="2165210"/>
              <a:ext cx="9142730" cy="2809875"/>
            </a:xfrm>
            <a:custGeom>
              <a:avLst/>
              <a:gdLst/>
              <a:ahLst/>
              <a:cxnLst/>
              <a:rect l="l" t="t" r="r" b="b"/>
              <a:pathLst>
                <a:path w="9142730" h="2809875">
                  <a:moveTo>
                    <a:pt x="9142336" y="2797060"/>
                  </a:moveTo>
                  <a:lnTo>
                    <a:pt x="0" y="2797060"/>
                  </a:lnTo>
                  <a:lnTo>
                    <a:pt x="0" y="2809773"/>
                  </a:lnTo>
                  <a:lnTo>
                    <a:pt x="9142336" y="2809773"/>
                  </a:lnTo>
                  <a:lnTo>
                    <a:pt x="9142336" y="2797060"/>
                  </a:lnTo>
                  <a:close/>
                </a:path>
                <a:path w="9142730" h="2809875">
                  <a:moveTo>
                    <a:pt x="9142336" y="0"/>
                  </a:moveTo>
                  <a:lnTo>
                    <a:pt x="0" y="0"/>
                  </a:lnTo>
                  <a:lnTo>
                    <a:pt x="0" y="38100"/>
                  </a:lnTo>
                  <a:lnTo>
                    <a:pt x="9142336" y="38100"/>
                  </a:lnTo>
                  <a:lnTo>
                    <a:pt x="91423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666" y="0"/>
              <a:ext cx="9142730" cy="6858000"/>
            </a:xfrm>
            <a:custGeom>
              <a:avLst/>
              <a:gdLst/>
              <a:ahLst/>
              <a:cxnLst/>
              <a:rect l="l" t="t" r="r" b="b"/>
              <a:pathLst>
                <a:path w="9142730" h="6858000">
                  <a:moveTo>
                    <a:pt x="6357" y="0"/>
                  </a:moveTo>
                  <a:lnTo>
                    <a:pt x="6357" y="6857999"/>
                  </a:lnTo>
                </a:path>
                <a:path w="9142730" h="6858000">
                  <a:moveTo>
                    <a:pt x="9142332" y="0"/>
                  </a:moveTo>
                  <a:lnTo>
                    <a:pt x="9142332" y="6857999"/>
                  </a:lnTo>
                </a:path>
                <a:path w="9142730" h="6858000">
                  <a:moveTo>
                    <a:pt x="0" y="6857999"/>
                  </a:moveTo>
                  <a:lnTo>
                    <a:pt x="9142332" y="6857999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262378" y="41333"/>
            <a:ext cx="262572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i="1" spc="-10" dirty="0">
                <a:solidFill>
                  <a:srgbClr val="FFFFFF"/>
                </a:solidFill>
                <a:latin typeface="Arial"/>
                <a:cs typeface="Arial"/>
              </a:rPr>
              <a:t>Najbolja</a:t>
            </a:r>
            <a:r>
              <a:rPr sz="1800" i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20" dirty="0">
                <a:solidFill>
                  <a:srgbClr val="FFFFFF"/>
                </a:solidFill>
                <a:latin typeface="Arial"/>
                <a:cs typeface="Arial"/>
              </a:rPr>
              <a:t>čitljivost</a:t>
            </a:r>
            <a:r>
              <a:rPr sz="1800" i="1" spc="-1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-75" dirty="0">
                <a:solidFill>
                  <a:srgbClr val="FFFFFF"/>
                </a:solidFill>
                <a:latin typeface="Arial"/>
                <a:cs typeface="Arial"/>
              </a:rPr>
              <a:t>za</a:t>
            </a:r>
            <a:r>
              <a:rPr sz="1800" i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dirty="0">
                <a:solidFill>
                  <a:srgbClr val="FFFFFF"/>
                </a:solidFill>
                <a:latin typeface="Arial"/>
                <a:cs typeface="Arial"/>
              </a:rPr>
              <a:t>tekst: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3824" y="595307"/>
            <a:ext cx="3966845" cy="11112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indent="-286385">
              <a:lnSpc>
                <a:spcPct val="100000"/>
              </a:lnSpc>
              <a:spcBef>
                <a:spcPts val="100"/>
              </a:spcBef>
              <a:buChar char="•"/>
              <a:tabLst>
                <a:tab pos="298450" algn="l"/>
                <a:tab pos="299085" algn="l"/>
              </a:tabLst>
            </a:pPr>
            <a:r>
              <a:rPr sz="1800" dirty="0">
                <a:solidFill>
                  <a:srgbClr val="FFFFFF"/>
                </a:solidFill>
                <a:latin typeface="Microsoft Sans Serif"/>
                <a:cs typeface="Microsoft Sans Serif"/>
              </a:rPr>
              <a:t>c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r</a:t>
            </a:r>
            <a:r>
              <a:rPr sz="1800" spc="120" dirty="0">
                <a:solidFill>
                  <a:srgbClr val="FFFFFF"/>
                </a:solidFill>
                <a:latin typeface="Microsoft Sans Serif"/>
                <a:cs typeface="Microsoft Sans Serif"/>
              </a:rPr>
              <a:t>n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i</a:t>
            </a:r>
            <a:r>
              <a:rPr sz="1800" spc="-1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t</a:t>
            </a:r>
            <a:r>
              <a:rPr sz="18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e</a:t>
            </a:r>
            <a:r>
              <a:rPr sz="1800" dirty="0">
                <a:solidFill>
                  <a:srgbClr val="FFFFFF"/>
                </a:solidFill>
                <a:latin typeface="Microsoft Sans Serif"/>
                <a:cs typeface="Microsoft Sans Serif"/>
              </a:rPr>
              <a:t>kst</a:t>
            </a:r>
            <a:r>
              <a:rPr sz="1800" spc="9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FFFFFF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1800" spc="-1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FFFFFF"/>
                </a:solidFill>
                <a:latin typeface="Microsoft Sans Serif"/>
                <a:cs typeface="Microsoft Sans Serif"/>
              </a:rPr>
              <a:t>b</a:t>
            </a:r>
            <a:r>
              <a:rPr sz="18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e</a:t>
            </a:r>
            <a:r>
              <a:rPr sz="1800" spc="110" dirty="0">
                <a:solidFill>
                  <a:srgbClr val="FFFFFF"/>
                </a:solidFill>
                <a:latin typeface="Microsoft Sans Serif"/>
                <a:cs typeface="Microsoft Sans Serif"/>
              </a:rPr>
              <a:t>l</a:t>
            </a:r>
            <a:r>
              <a:rPr sz="18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o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j</a:t>
            </a:r>
            <a:r>
              <a:rPr sz="1800" spc="-1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125" dirty="0">
                <a:solidFill>
                  <a:srgbClr val="FFFFFF"/>
                </a:solidFill>
                <a:latin typeface="Microsoft Sans Serif"/>
                <a:cs typeface="Microsoft Sans Serif"/>
              </a:rPr>
              <a:t>p</a:t>
            </a:r>
            <a:r>
              <a:rPr sz="18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o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z</a:t>
            </a:r>
            <a:r>
              <a:rPr sz="18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1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d</a:t>
            </a:r>
            <a:r>
              <a:rPr sz="1800" spc="-40" dirty="0">
                <a:solidFill>
                  <a:srgbClr val="FFFFFF"/>
                </a:solidFill>
                <a:latin typeface="Microsoft Sans Serif"/>
                <a:cs typeface="Microsoft Sans Serif"/>
              </a:rPr>
              <a:t>i</a:t>
            </a:r>
            <a:r>
              <a:rPr sz="1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n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i</a:t>
            </a:r>
            <a:endParaRPr sz="1800">
              <a:latin typeface="Microsoft Sans Serif"/>
              <a:cs typeface="Microsoft Sans Serif"/>
            </a:endParaRPr>
          </a:p>
          <a:p>
            <a:pPr marL="298450" indent="-286385">
              <a:lnSpc>
                <a:spcPts val="2130"/>
              </a:lnSpc>
              <a:spcBef>
                <a:spcPts val="20"/>
              </a:spcBef>
              <a:buChar char="•"/>
              <a:tabLst>
                <a:tab pos="298450" algn="l"/>
                <a:tab pos="299085" algn="l"/>
              </a:tabLst>
            </a:pPr>
            <a:r>
              <a:rPr sz="18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tamno</a:t>
            </a:r>
            <a:r>
              <a:rPr sz="1800" spc="-13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zeleni</a:t>
            </a:r>
            <a:r>
              <a:rPr sz="1800" spc="-1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tekst</a:t>
            </a:r>
            <a:r>
              <a:rPr sz="1800" spc="-8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60" dirty="0">
                <a:solidFill>
                  <a:srgbClr val="FFFFFF"/>
                </a:solidFill>
                <a:latin typeface="Microsoft Sans Serif"/>
                <a:cs typeface="Microsoft Sans Serif"/>
              </a:rPr>
              <a:t>na</a:t>
            </a:r>
            <a:r>
              <a:rPr sz="1800" spc="-13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beloj</a:t>
            </a:r>
            <a:r>
              <a:rPr sz="1800" spc="-13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pozadini</a:t>
            </a:r>
            <a:endParaRPr sz="1800">
              <a:latin typeface="Microsoft Sans Serif"/>
              <a:cs typeface="Microsoft Sans Serif"/>
            </a:endParaRPr>
          </a:p>
          <a:p>
            <a:pPr marL="298450" indent="-286385">
              <a:lnSpc>
                <a:spcPts val="2105"/>
              </a:lnSpc>
              <a:buChar char="•"/>
              <a:tabLst>
                <a:tab pos="298450" algn="l"/>
                <a:tab pos="299085" algn="l"/>
              </a:tabLst>
            </a:pPr>
            <a:r>
              <a:rPr sz="18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t</a:t>
            </a:r>
            <a:r>
              <a:rPr sz="18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m</a:t>
            </a:r>
            <a:r>
              <a:rPr sz="1800" spc="125" dirty="0">
                <a:solidFill>
                  <a:srgbClr val="FFFFFF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FFFFFF"/>
                </a:solidFill>
                <a:latin typeface="Microsoft Sans Serif"/>
                <a:cs typeface="Microsoft Sans Serif"/>
              </a:rPr>
              <a:t>o</a:t>
            </a:r>
            <a:r>
              <a:rPr sz="1800" spc="-1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114" dirty="0">
                <a:solidFill>
                  <a:srgbClr val="FFFFFF"/>
                </a:solidFill>
                <a:latin typeface="Microsoft Sans Serif"/>
                <a:cs typeface="Microsoft Sans Serif"/>
              </a:rPr>
              <a:t>pl</a:t>
            </a:r>
            <a:r>
              <a:rPr sz="18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1800" spc="-155" dirty="0">
                <a:solidFill>
                  <a:srgbClr val="FFFFFF"/>
                </a:solidFill>
                <a:latin typeface="Microsoft Sans Serif"/>
                <a:cs typeface="Microsoft Sans Serif"/>
              </a:rPr>
              <a:t>v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i</a:t>
            </a:r>
            <a:r>
              <a:rPr sz="1800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t</a:t>
            </a:r>
            <a:r>
              <a:rPr sz="18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e</a:t>
            </a:r>
            <a:r>
              <a:rPr sz="1800" dirty="0">
                <a:solidFill>
                  <a:srgbClr val="FFFFFF"/>
                </a:solidFill>
                <a:latin typeface="Microsoft Sans Serif"/>
                <a:cs typeface="Microsoft Sans Serif"/>
              </a:rPr>
              <a:t>kst</a:t>
            </a:r>
            <a:r>
              <a:rPr sz="1800" spc="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FFFFFF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1800" spc="-1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FFFFFF"/>
                </a:solidFill>
                <a:latin typeface="Microsoft Sans Serif"/>
                <a:cs typeface="Microsoft Sans Serif"/>
              </a:rPr>
              <a:t>b</a:t>
            </a:r>
            <a:r>
              <a:rPr sz="18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e</a:t>
            </a:r>
            <a:r>
              <a:rPr sz="1800" spc="110" dirty="0">
                <a:solidFill>
                  <a:srgbClr val="FFFFFF"/>
                </a:solidFill>
                <a:latin typeface="Microsoft Sans Serif"/>
                <a:cs typeface="Microsoft Sans Serif"/>
              </a:rPr>
              <a:t>l</a:t>
            </a:r>
            <a:r>
              <a:rPr sz="18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o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j</a:t>
            </a:r>
            <a:r>
              <a:rPr sz="1800" spc="-1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FFFFFF"/>
                </a:solidFill>
                <a:latin typeface="Microsoft Sans Serif"/>
                <a:cs typeface="Microsoft Sans Serif"/>
              </a:rPr>
              <a:t>p</a:t>
            </a:r>
            <a:r>
              <a:rPr sz="18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o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z</a:t>
            </a:r>
            <a:r>
              <a:rPr sz="18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1800" spc="120" dirty="0">
                <a:solidFill>
                  <a:srgbClr val="FFFFFF"/>
                </a:solidFill>
                <a:latin typeface="Microsoft Sans Serif"/>
                <a:cs typeface="Microsoft Sans Serif"/>
              </a:rPr>
              <a:t>d</a:t>
            </a:r>
            <a:r>
              <a:rPr sz="1800" spc="-40" dirty="0">
                <a:solidFill>
                  <a:srgbClr val="FFFFFF"/>
                </a:solidFill>
                <a:latin typeface="Microsoft Sans Serif"/>
                <a:cs typeface="Microsoft Sans Serif"/>
              </a:rPr>
              <a:t>i</a:t>
            </a:r>
            <a:r>
              <a:rPr sz="1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n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i</a:t>
            </a:r>
            <a:endParaRPr sz="1800">
              <a:latin typeface="Microsoft Sans Serif"/>
              <a:cs typeface="Microsoft Sans Serif"/>
            </a:endParaRPr>
          </a:p>
          <a:p>
            <a:pPr marL="298450" indent="-286385">
              <a:lnSpc>
                <a:spcPts val="2135"/>
              </a:lnSpc>
              <a:buChar char="•"/>
              <a:tabLst>
                <a:tab pos="298450" algn="l"/>
                <a:tab pos="299085" algn="l"/>
              </a:tabLst>
            </a:pPr>
            <a:r>
              <a:rPr sz="1800" spc="125" dirty="0">
                <a:solidFill>
                  <a:srgbClr val="FFFFFF"/>
                </a:solidFill>
                <a:latin typeface="Microsoft Sans Serif"/>
                <a:cs typeface="Microsoft Sans Serif"/>
              </a:rPr>
              <a:t>b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r</a:t>
            </a:r>
            <a:r>
              <a:rPr sz="18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18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o</a:t>
            </a:r>
            <a:r>
              <a:rPr sz="1800" dirty="0">
                <a:solidFill>
                  <a:srgbClr val="FFFFFF"/>
                </a:solidFill>
                <a:latin typeface="Microsoft Sans Serif"/>
                <a:cs typeface="Microsoft Sans Serif"/>
              </a:rPr>
              <a:t>n</a:t>
            </a:r>
            <a:r>
              <a:rPr sz="1800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t</a:t>
            </a:r>
            <a:r>
              <a:rPr sz="18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e</a:t>
            </a:r>
            <a:r>
              <a:rPr sz="1800" dirty="0">
                <a:solidFill>
                  <a:srgbClr val="FFFFFF"/>
                </a:solidFill>
                <a:latin typeface="Microsoft Sans Serif"/>
                <a:cs typeface="Microsoft Sans Serif"/>
              </a:rPr>
              <a:t>kst</a:t>
            </a:r>
            <a:r>
              <a:rPr sz="1800" spc="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125" dirty="0">
                <a:solidFill>
                  <a:srgbClr val="FFFFFF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1800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FFFFFF"/>
                </a:solidFill>
                <a:latin typeface="Microsoft Sans Serif"/>
                <a:cs typeface="Microsoft Sans Serif"/>
              </a:rPr>
              <a:t>b</a:t>
            </a:r>
            <a:r>
              <a:rPr sz="18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e</a:t>
            </a:r>
            <a:r>
              <a:rPr sz="1800" spc="110" dirty="0">
                <a:solidFill>
                  <a:srgbClr val="FFFFFF"/>
                </a:solidFill>
                <a:latin typeface="Microsoft Sans Serif"/>
                <a:cs typeface="Microsoft Sans Serif"/>
              </a:rPr>
              <a:t>l</a:t>
            </a:r>
            <a:r>
              <a:rPr sz="18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o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j</a:t>
            </a:r>
            <a:r>
              <a:rPr sz="1800" spc="-1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FFFFFF"/>
                </a:solidFill>
                <a:latin typeface="Microsoft Sans Serif"/>
                <a:cs typeface="Microsoft Sans Serif"/>
              </a:rPr>
              <a:t>p</a:t>
            </a:r>
            <a:r>
              <a:rPr sz="18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o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z</a:t>
            </a:r>
            <a:r>
              <a:rPr sz="18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1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d</a:t>
            </a:r>
            <a:r>
              <a:rPr sz="1800" spc="-40" dirty="0">
                <a:solidFill>
                  <a:srgbClr val="FFFFFF"/>
                </a:solidFill>
                <a:latin typeface="Microsoft Sans Serif"/>
                <a:cs typeface="Microsoft Sans Serif"/>
              </a:rPr>
              <a:t>i</a:t>
            </a:r>
            <a:r>
              <a:rPr sz="1800" spc="50" dirty="0">
                <a:solidFill>
                  <a:srgbClr val="FFFFFF"/>
                </a:solidFill>
                <a:latin typeface="Microsoft Sans Serif"/>
                <a:cs typeface="Microsoft Sans Serif"/>
              </a:rPr>
              <a:t>n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i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3824" y="2245419"/>
            <a:ext cx="8479790" cy="4229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i="1" spc="-15" dirty="0">
                <a:solidFill>
                  <a:srgbClr val="292934"/>
                </a:solidFill>
                <a:latin typeface="Arial"/>
                <a:cs typeface="Arial"/>
              </a:rPr>
              <a:t>Loša</a:t>
            </a:r>
            <a:r>
              <a:rPr sz="1800" i="1" spc="25" dirty="0">
                <a:solidFill>
                  <a:srgbClr val="292934"/>
                </a:solidFill>
                <a:latin typeface="Arial"/>
                <a:cs typeface="Arial"/>
              </a:rPr>
              <a:t> čitljivost:</a:t>
            </a:r>
            <a:endParaRPr sz="1800">
              <a:latin typeface="Arial"/>
              <a:cs typeface="Arial"/>
            </a:endParaRPr>
          </a:p>
          <a:p>
            <a:pPr marL="298450" indent="-286385">
              <a:lnSpc>
                <a:spcPct val="100000"/>
              </a:lnSpc>
              <a:spcBef>
                <a:spcPts val="20"/>
              </a:spcBef>
              <a:buClr>
                <a:srgbClr val="FFFFFF"/>
              </a:buClr>
              <a:buChar char="•"/>
              <a:tabLst>
                <a:tab pos="298450" algn="l"/>
                <a:tab pos="299085" algn="l"/>
              </a:tabLst>
            </a:pP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18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-17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kst</a:t>
            </a:r>
            <a:r>
              <a:rPr sz="1800" spc="2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3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c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-10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endParaRPr sz="18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FFFFFF"/>
              </a:buClr>
              <a:buFont typeface="Microsoft Sans Serif"/>
              <a:buChar char="•"/>
            </a:pPr>
            <a:endParaRPr sz="20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800" i="1" spc="-25" dirty="0">
                <a:solidFill>
                  <a:srgbClr val="292934"/>
                </a:solidFill>
                <a:latin typeface="Arial"/>
                <a:cs typeface="Arial"/>
              </a:rPr>
              <a:t>Najgora</a:t>
            </a:r>
            <a:r>
              <a:rPr sz="1800" i="1" spc="114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1800" i="1" spc="25" dirty="0">
                <a:solidFill>
                  <a:srgbClr val="292934"/>
                </a:solidFill>
                <a:latin typeface="Arial"/>
                <a:cs typeface="Arial"/>
              </a:rPr>
              <a:t>čitljivost: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950">
              <a:latin typeface="Arial"/>
              <a:cs typeface="Arial"/>
            </a:endParaRPr>
          </a:p>
          <a:p>
            <a:pPr marL="298450" indent="-286385">
              <a:lnSpc>
                <a:spcPct val="100000"/>
              </a:lnSpc>
              <a:buClr>
                <a:srgbClr val="FFFFFF"/>
              </a:buClr>
              <a:buChar char="•"/>
              <a:tabLst>
                <a:tab pos="298450" algn="l"/>
                <a:tab pos="299085" algn="l"/>
              </a:tabLst>
            </a:pP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c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12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kst</a:t>
            </a:r>
            <a:r>
              <a:rPr sz="1800" spc="2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10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-1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endParaRPr sz="1800">
              <a:latin typeface="Microsoft Sans Serif"/>
              <a:cs typeface="Microsoft Sans Serif"/>
            </a:endParaRPr>
          </a:p>
          <a:p>
            <a:pPr marL="298450" indent="-286385">
              <a:lnSpc>
                <a:spcPct val="100000"/>
              </a:lnSpc>
              <a:spcBef>
                <a:spcPts val="15"/>
              </a:spcBef>
              <a:buClr>
                <a:srgbClr val="FFFFFF"/>
              </a:buClr>
              <a:buChar char="•"/>
              <a:tabLst>
                <a:tab pos="298450" algn="l"/>
                <a:tab pos="299085" algn="l"/>
              </a:tabLst>
            </a:pP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-17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kst</a:t>
            </a:r>
            <a:r>
              <a:rPr sz="1800" spc="9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10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cr</a:t>
            </a:r>
            <a:r>
              <a:rPr sz="1800" spc="-150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5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endParaRPr sz="1800">
              <a:latin typeface="Microsoft Sans Serif"/>
              <a:cs typeface="Microsoft Sans Serif"/>
            </a:endParaRPr>
          </a:p>
          <a:p>
            <a:pPr marL="298450" indent="-286385">
              <a:lnSpc>
                <a:spcPct val="100000"/>
              </a:lnSpc>
              <a:spcBef>
                <a:spcPts val="20"/>
              </a:spcBef>
              <a:buClr>
                <a:srgbClr val="FFFFFF"/>
              </a:buClr>
              <a:buChar char="•"/>
              <a:tabLst>
                <a:tab pos="298450" algn="l"/>
                <a:tab pos="299085" algn="l"/>
              </a:tabLst>
            </a:pP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-18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kst</a:t>
            </a:r>
            <a:r>
              <a:rPr sz="1800" spc="9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10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14" dirty="0">
                <a:solidFill>
                  <a:srgbClr val="292934"/>
                </a:solidFill>
                <a:latin typeface="Microsoft Sans Serif"/>
                <a:cs typeface="Microsoft Sans Serif"/>
              </a:rPr>
              <a:t>pl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150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1800" spc="-10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endParaRPr sz="18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</a:pPr>
            <a:endParaRPr sz="20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100">
              <a:latin typeface="Microsoft Sans Serif"/>
              <a:cs typeface="Microsoft Sans Serif"/>
            </a:endParaRPr>
          </a:p>
          <a:p>
            <a:pPr marL="12700" marR="5080">
              <a:lnSpc>
                <a:spcPct val="100899"/>
              </a:lnSpc>
            </a:pPr>
            <a:r>
              <a:rPr sz="1800" i="1" spc="-10" dirty="0">
                <a:solidFill>
                  <a:srgbClr val="292934"/>
                </a:solidFill>
                <a:latin typeface="Arial"/>
                <a:cs typeface="Arial"/>
              </a:rPr>
              <a:t>Najbolja</a:t>
            </a:r>
            <a:r>
              <a:rPr sz="1800" i="1" spc="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1800" i="1" spc="-10" dirty="0">
                <a:solidFill>
                  <a:srgbClr val="292934"/>
                </a:solidFill>
                <a:latin typeface="Arial"/>
                <a:cs typeface="Arial"/>
              </a:rPr>
              <a:t>preglednost</a:t>
            </a:r>
            <a:r>
              <a:rPr sz="1800" i="1" spc="-2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1800" i="1" dirty="0">
                <a:solidFill>
                  <a:srgbClr val="292934"/>
                </a:solidFill>
                <a:latin typeface="Arial"/>
                <a:cs typeface="Arial"/>
              </a:rPr>
              <a:t>(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omogućava</a:t>
            </a:r>
            <a:r>
              <a:rPr sz="180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atraktivnu</a:t>
            </a:r>
            <a:r>
              <a:rPr sz="180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50" dirty="0">
                <a:solidFill>
                  <a:srgbClr val="292934"/>
                </a:solidFill>
                <a:latin typeface="Microsoft Sans Serif"/>
                <a:cs typeface="Microsoft Sans Serif"/>
              </a:rPr>
              <a:t>pažnju,</a:t>
            </a:r>
            <a:r>
              <a:rPr sz="1800" spc="-2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ali</a:t>
            </a:r>
            <a:r>
              <a:rPr sz="1800" spc="-204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nije</a:t>
            </a:r>
            <a:r>
              <a:rPr sz="1800" spc="-20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za</a:t>
            </a:r>
            <a:r>
              <a:rPr sz="18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velike</a:t>
            </a:r>
            <a:r>
              <a:rPr sz="18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delove</a:t>
            </a:r>
            <a:r>
              <a:rPr sz="180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teksta): </a:t>
            </a:r>
            <a:r>
              <a:rPr sz="1800" spc="-46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crna</a:t>
            </a:r>
            <a:r>
              <a:rPr sz="1800" spc="-13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60" dirty="0">
                <a:solidFill>
                  <a:srgbClr val="292934"/>
                </a:solidFill>
                <a:latin typeface="Microsoft Sans Serif"/>
                <a:cs typeface="Microsoft Sans Serif"/>
              </a:rPr>
              <a:t>na</a:t>
            </a:r>
            <a:r>
              <a:rPr sz="180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18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narandžastoj</a:t>
            </a:r>
            <a:endParaRPr sz="1800">
              <a:latin typeface="Microsoft Sans Serif"/>
              <a:cs typeface="Microsoft Sans Serif"/>
            </a:endParaRPr>
          </a:p>
          <a:p>
            <a:pPr marL="12700" marR="6339205">
              <a:lnSpc>
                <a:spcPct val="100800"/>
              </a:lnSpc>
            </a:pP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c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18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12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1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j </a:t>
            </a:r>
            <a:r>
              <a:rPr sz="1800" spc="-1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-1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14" dirty="0">
                <a:solidFill>
                  <a:srgbClr val="292934"/>
                </a:solidFill>
                <a:latin typeface="Microsoft Sans Serif"/>
                <a:cs typeface="Microsoft Sans Serif"/>
              </a:rPr>
              <a:t>pl</a:t>
            </a:r>
            <a:r>
              <a:rPr sz="18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3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1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ž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18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j </a:t>
            </a:r>
            <a:r>
              <a:rPr sz="1800" spc="-1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-17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1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18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lj</a:t>
            </a:r>
            <a:r>
              <a:rPr sz="180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1800" spc="5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18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1800" dirty="0">
                <a:solidFill>
                  <a:srgbClr val="292934"/>
                </a:solidFill>
                <a:latin typeface="Microsoft Sans Serif"/>
                <a:cs typeface="Microsoft Sans Serif"/>
              </a:rPr>
              <a:t>č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18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18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18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18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endParaRPr sz="18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4191" y="2809236"/>
            <a:ext cx="2928620" cy="6324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950" spc="-125" dirty="0"/>
              <a:t>Filozofija</a:t>
            </a:r>
            <a:r>
              <a:rPr sz="3950" spc="25" dirty="0"/>
              <a:t> </a:t>
            </a:r>
            <a:r>
              <a:rPr sz="3950" spc="-65" dirty="0"/>
              <a:t>boja</a:t>
            </a:r>
            <a:endParaRPr sz="395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035" y="1124326"/>
            <a:ext cx="8035925" cy="51841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93675" indent="-180975">
              <a:lnSpc>
                <a:spcPts val="2490"/>
              </a:lnSpc>
              <a:spcBef>
                <a:spcPts val="130"/>
              </a:spcBef>
              <a:buClr>
                <a:srgbClr val="91A097"/>
              </a:buClr>
              <a:buSzPct val="86046"/>
              <a:buChar char="•"/>
              <a:tabLst>
                <a:tab pos="193675" algn="l"/>
                <a:tab pos="1013460" algn="l"/>
              </a:tabLst>
            </a:pPr>
            <a:r>
              <a:rPr sz="215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plava</a:t>
            </a:r>
            <a:r>
              <a:rPr sz="2150" spc="-2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150" spc="580" dirty="0">
                <a:solidFill>
                  <a:srgbClr val="292934"/>
                </a:solidFill>
                <a:latin typeface="Microsoft Sans Serif"/>
                <a:cs typeface="Microsoft Sans Serif"/>
              </a:rPr>
              <a:t>–</a:t>
            </a:r>
            <a:r>
              <a:rPr sz="2150" spc="8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poverenje,</a:t>
            </a:r>
            <a:r>
              <a:rPr sz="2150" spc="24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lojalnost,</a:t>
            </a:r>
            <a:r>
              <a:rPr sz="215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snaga;</a:t>
            </a:r>
            <a:r>
              <a:rPr sz="21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koriste</a:t>
            </a:r>
            <a:r>
              <a:rPr sz="215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je</a:t>
            </a:r>
            <a:r>
              <a:rPr sz="21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 Facebook,</a:t>
            </a:r>
            <a:endParaRPr sz="2150">
              <a:latin typeface="Microsoft Sans Serif"/>
              <a:cs typeface="Microsoft Sans Serif"/>
            </a:endParaRPr>
          </a:p>
          <a:p>
            <a:pPr marL="193675">
              <a:lnSpc>
                <a:spcPts val="2490"/>
              </a:lnSpc>
            </a:pPr>
            <a:r>
              <a:rPr sz="215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Paypal,</a:t>
            </a:r>
            <a:r>
              <a:rPr sz="2150" spc="1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Dell</a:t>
            </a:r>
            <a:endParaRPr sz="215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195"/>
              </a:spcBef>
              <a:buClr>
                <a:srgbClr val="91A097"/>
              </a:buClr>
              <a:buSzPct val="86046"/>
              <a:buChar char="•"/>
              <a:tabLst>
                <a:tab pos="193675" algn="l"/>
              </a:tabLst>
            </a:pPr>
            <a:r>
              <a:rPr sz="2150" dirty="0">
                <a:solidFill>
                  <a:srgbClr val="292934"/>
                </a:solidFill>
                <a:latin typeface="Microsoft Sans Serif"/>
                <a:cs typeface="Microsoft Sans Serif"/>
              </a:rPr>
              <a:t>zelena</a:t>
            </a:r>
            <a:r>
              <a:rPr sz="2150" spc="1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580" dirty="0">
                <a:solidFill>
                  <a:srgbClr val="292934"/>
                </a:solidFill>
                <a:latin typeface="Microsoft Sans Serif"/>
                <a:cs typeface="Microsoft Sans Serif"/>
              </a:rPr>
              <a:t>–</a:t>
            </a:r>
            <a:r>
              <a:rPr sz="215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40" dirty="0">
                <a:solidFill>
                  <a:srgbClr val="292934"/>
                </a:solidFill>
                <a:latin typeface="Microsoft Sans Serif"/>
                <a:cs typeface="Microsoft Sans Serif"/>
              </a:rPr>
              <a:t>smirenost,</a:t>
            </a:r>
            <a:r>
              <a:rPr sz="2150" spc="-204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priroda,</a:t>
            </a:r>
            <a:r>
              <a:rPr sz="215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zdravlje;</a:t>
            </a:r>
            <a:r>
              <a:rPr sz="2150" spc="25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koristi</a:t>
            </a:r>
            <a:r>
              <a:rPr sz="215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je</a:t>
            </a:r>
            <a:r>
              <a:rPr sz="2150" spc="-13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Animal</a:t>
            </a:r>
            <a:r>
              <a:rPr sz="215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Planet</a:t>
            </a:r>
            <a:endParaRPr sz="2150">
              <a:latin typeface="Microsoft Sans Serif"/>
              <a:cs typeface="Microsoft Sans Serif"/>
            </a:endParaRPr>
          </a:p>
          <a:p>
            <a:pPr marL="193040" marR="1411605" indent="-180975">
              <a:lnSpc>
                <a:spcPts val="2400"/>
              </a:lnSpc>
              <a:spcBef>
                <a:spcPts val="655"/>
              </a:spcBef>
              <a:buClr>
                <a:srgbClr val="91A097"/>
              </a:buClr>
              <a:buSzPct val="86046"/>
              <a:buChar char="•"/>
              <a:tabLst>
                <a:tab pos="193675" algn="l"/>
              </a:tabLst>
            </a:pPr>
            <a:r>
              <a:rPr sz="215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crvena</a:t>
            </a:r>
            <a:r>
              <a:rPr sz="2150" spc="16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580" dirty="0">
                <a:solidFill>
                  <a:srgbClr val="292934"/>
                </a:solidFill>
                <a:latin typeface="Microsoft Sans Serif"/>
                <a:cs typeface="Microsoft Sans Serif"/>
              </a:rPr>
              <a:t>–</a:t>
            </a:r>
            <a:r>
              <a:rPr sz="2150" spc="9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energija,</a:t>
            </a:r>
            <a:r>
              <a:rPr sz="215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40" dirty="0">
                <a:solidFill>
                  <a:srgbClr val="292934"/>
                </a:solidFill>
                <a:latin typeface="Microsoft Sans Serif"/>
                <a:cs typeface="Microsoft Sans Serif"/>
              </a:rPr>
              <a:t>strast,</a:t>
            </a:r>
            <a:r>
              <a:rPr sz="2150" spc="-1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ljubav,</a:t>
            </a:r>
            <a:r>
              <a:rPr sz="2150" spc="1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akcija;</a:t>
            </a:r>
            <a:r>
              <a:rPr sz="2150" spc="-1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po</a:t>
            </a:r>
            <a:r>
              <a:rPr sz="2150" spc="9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dirty="0">
                <a:solidFill>
                  <a:srgbClr val="292934"/>
                </a:solidFill>
                <a:latin typeface="Microsoft Sans Serif"/>
                <a:cs typeface="Microsoft Sans Serif"/>
              </a:rPr>
              <a:t>toj</a:t>
            </a:r>
            <a:r>
              <a:rPr sz="2150" spc="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boji</a:t>
            </a:r>
            <a:r>
              <a:rPr sz="215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su </a:t>
            </a:r>
            <a:r>
              <a:rPr sz="2150" spc="-56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prepoznatljivi</a:t>
            </a:r>
            <a:r>
              <a:rPr sz="2150" spc="2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Coca-Cola,</a:t>
            </a:r>
            <a:r>
              <a:rPr sz="215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Pinterest</a:t>
            </a:r>
            <a:r>
              <a:rPr sz="215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150" spc="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YouTube</a:t>
            </a:r>
            <a:endParaRPr sz="2150">
              <a:latin typeface="Microsoft Sans Serif"/>
              <a:cs typeface="Microsoft Sans Serif"/>
            </a:endParaRPr>
          </a:p>
          <a:p>
            <a:pPr marL="193040" marR="249554" indent="-180975">
              <a:lnSpc>
                <a:spcPts val="2330"/>
              </a:lnSpc>
              <a:spcBef>
                <a:spcPts val="590"/>
              </a:spcBef>
              <a:buClr>
                <a:srgbClr val="91A097"/>
              </a:buClr>
              <a:buSzPct val="86046"/>
              <a:buChar char="•"/>
              <a:tabLst>
                <a:tab pos="193675" algn="l"/>
              </a:tabLst>
            </a:pPr>
            <a:r>
              <a:rPr sz="215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žuta</a:t>
            </a:r>
            <a:r>
              <a:rPr sz="2150" spc="1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580" dirty="0">
                <a:solidFill>
                  <a:srgbClr val="292934"/>
                </a:solidFill>
                <a:latin typeface="Microsoft Sans Serif"/>
                <a:cs typeface="Microsoft Sans Serif"/>
              </a:rPr>
              <a:t>–</a:t>
            </a:r>
            <a:r>
              <a:rPr sz="215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35" dirty="0">
                <a:solidFill>
                  <a:srgbClr val="292934"/>
                </a:solidFill>
                <a:latin typeface="Microsoft Sans Serif"/>
                <a:cs typeface="Microsoft Sans Serif"/>
              </a:rPr>
              <a:t>optimizam,</a:t>
            </a:r>
            <a:r>
              <a:rPr sz="2150" spc="-20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sreća,</a:t>
            </a:r>
            <a:r>
              <a:rPr sz="2150" spc="-1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energija;</a:t>
            </a:r>
            <a:r>
              <a:rPr sz="215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nju</a:t>
            </a:r>
            <a:r>
              <a:rPr sz="2150" spc="9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65" dirty="0">
                <a:solidFill>
                  <a:srgbClr val="292934"/>
                </a:solidFill>
                <a:latin typeface="Microsoft Sans Serif"/>
                <a:cs typeface="Microsoft Sans Serif"/>
              </a:rPr>
              <a:t>su</a:t>
            </a:r>
            <a:r>
              <a:rPr sz="215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izabrali</a:t>
            </a:r>
            <a:r>
              <a:rPr sz="215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DHL,</a:t>
            </a:r>
            <a:r>
              <a:rPr sz="215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Nikon</a:t>
            </a:r>
            <a:r>
              <a:rPr sz="215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i </a:t>
            </a:r>
            <a:r>
              <a:rPr sz="2150" spc="-55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IMBD</a:t>
            </a:r>
            <a:endParaRPr sz="2150">
              <a:latin typeface="Microsoft Sans Serif"/>
              <a:cs typeface="Microsoft Sans Serif"/>
            </a:endParaRPr>
          </a:p>
          <a:p>
            <a:pPr marL="193675" indent="-180975">
              <a:lnSpc>
                <a:spcPts val="2490"/>
              </a:lnSpc>
              <a:spcBef>
                <a:spcPts val="235"/>
              </a:spcBef>
              <a:buClr>
                <a:srgbClr val="91A097"/>
              </a:buClr>
              <a:buSzPct val="86046"/>
              <a:buChar char="•"/>
              <a:tabLst>
                <a:tab pos="193675" algn="l"/>
              </a:tabLst>
            </a:pPr>
            <a:r>
              <a:rPr sz="215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roze</a:t>
            </a:r>
            <a:r>
              <a:rPr sz="2150" spc="9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580" dirty="0">
                <a:solidFill>
                  <a:srgbClr val="292934"/>
                </a:solidFill>
                <a:latin typeface="Microsoft Sans Serif"/>
                <a:cs typeface="Microsoft Sans Serif"/>
              </a:rPr>
              <a:t>–</a:t>
            </a:r>
            <a:r>
              <a:rPr sz="2150" spc="9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romantika,</a:t>
            </a:r>
            <a:r>
              <a:rPr sz="215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saosećajnost,</a:t>
            </a:r>
            <a:r>
              <a:rPr sz="2150" spc="-1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nežnost;</a:t>
            </a:r>
            <a:r>
              <a:rPr sz="2150" spc="10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ovo</a:t>
            </a:r>
            <a:r>
              <a:rPr sz="2150" spc="24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je</a:t>
            </a:r>
            <a:r>
              <a:rPr sz="215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boja</a:t>
            </a:r>
            <a:r>
              <a:rPr sz="21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po</a:t>
            </a:r>
            <a:r>
              <a:rPr sz="2150" spc="9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dirty="0">
                <a:solidFill>
                  <a:srgbClr val="292934"/>
                </a:solidFill>
                <a:latin typeface="Microsoft Sans Serif"/>
                <a:cs typeface="Microsoft Sans Serif"/>
              </a:rPr>
              <a:t>kojoj</a:t>
            </a:r>
            <a:r>
              <a:rPr sz="2150" spc="7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je</a:t>
            </a:r>
            <a:endParaRPr sz="2150">
              <a:latin typeface="Microsoft Sans Serif"/>
              <a:cs typeface="Microsoft Sans Serif"/>
            </a:endParaRPr>
          </a:p>
          <a:p>
            <a:pPr marL="193040">
              <a:lnSpc>
                <a:spcPts val="2490"/>
              </a:lnSpc>
            </a:pPr>
            <a:r>
              <a:rPr sz="215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prepoznatljiva</a:t>
            </a:r>
            <a:r>
              <a:rPr sz="2150" spc="21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Barbie</a:t>
            </a:r>
            <a:endParaRPr sz="215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200"/>
              </a:spcBef>
              <a:buClr>
                <a:srgbClr val="91A097"/>
              </a:buClr>
              <a:buSzPct val="86046"/>
              <a:buChar char="•"/>
              <a:tabLst>
                <a:tab pos="193675" algn="l"/>
              </a:tabLst>
            </a:pPr>
            <a:r>
              <a:rPr sz="215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lj</a:t>
            </a:r>
            <a:r>
              <a:rPr sz="215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15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215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1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č</a:t>
            </a:r>
            <a:r>
              <a:rPr sz="215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1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150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1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150" spc="-25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150" spc="580" dirty="0">
                <a:solidFill>
                  <a:srgbClr val="292934"/>
                </a:solidFill>
                <a:latin typeface="Microsoft Sans Serif"/>
                <a:cs typeface="Microsoft Sans Serif"/>
              </a:rPr>
              <a:t>–</a:t>
            </a:r>
            <a:r>
              <a:rPr sz="2150" spc="9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215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15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21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15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15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215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,</a:t>
            </a:r>
            <a:r>
              <a:rPr sz="2150" spc="5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150" spc="155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15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1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ć</a:t>
            </a:r>
            <a:r>
              <a:rPr sz="215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,</a:t>
            </a:r>
            <a:r>
              <a:rPr sz="2150" spc="-17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15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150" spc="155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15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215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1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c</a:t>
            </a:r>
            <a:r>
              <a:rPr sz="215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ij</a:t>
            </a:r>
            <a:r>
              <a:rPr sz="215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150" spc="960" dirty="0">
                <a:solidFill>
                  <a:srgbClr val="292934"/>
                </a:solidFill>
                <a:latin typeface="Microsoft Sans Serif"/>
                <a:cs typeface="Microsoft Sans Serif"/>
              </a:rPr>
              <a:t>…</a:t>
            </a:r>
            <a:endParaRPr sz="2150">
              <a:latin typeface="Microsoft Sans Serif"/>
              <a:cs typeface="Microsoft Sans Serif"/>
            </a:endParaRPr>
          </a:p>
          <a:p>
            <a:pPr marL="193675" indent="-180975">
              <a:lnSpc>
                <a:spcPts val="2530"/>
              </a:lnSpc>
              <a:spcBef>
                <a:spcPts val="275"/>
              </a:spcBef>
              <a:buClr>
                <a:srgbClr val="91A097"/>
              </a:buClr>
              <a:buSzPct val="86046"/>
              <a:buChar char="•"/>
              <a:tabLst>
                <a:tab pos="193675" algn="l"/>
              </a:tabLst>
            </a:pPr>
            <a:r>
              <a:rPr sz="21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narandžasta</a:t>
            </a:r>
            <a:r>
              <a:rPr sz="2150" spc="9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580" dirty="0">
                <a:solidFill>
                  <a:srgbClr val="292934"/>
                </a:solidFill>
                <a:latin typeface="Microsoft Sans Serif"/>
                <a:cs typeface="Microsoft Sans Serif"/>
              </a:rPr>
              <a:t>–</a:t>
            </a:r>
            <a:r>
              <a:rPr sz="21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toplina,</a:t>
            </a:r>
            <a:r>
              <a:rPr sz="2150" spc="10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vedrina,</a:t>
            </a:r>
            <a:r>
              <a:rPr sz="2150" spc="254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zabava;</a:t>
            </a:r>
            <a:r>
              <a:rPr sz="2150" spc="40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dirty="0">
                <a:solidFill>
                  <a:srgbClr val="292934"/>
                </a:solidFill>
                <a:latin typeface="Microsoft Sans Serif"/>
                <a:cs typeface="Microsoft Sans Serif"/>
              </a:rPr>
              <a:t>izbor</a:t>
            </a:r>
            <a:r>
              <a:rPr sz="2150" spc="13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je</a:t>
            </a:r>
            <a:r>
              <a:rPr sz="215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brendova</a:t>
            </a:r>
            <a:r>
              <a:rPr sz="2150" spc="3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kao</a:t>
            </a:r>
            <a:endParaRPr sz="2150">
              <a:latin typeface="Microsoft Sans Serif"/>
              <a:cs typeface="Microsoft Sans Serif"/>
            </a:endParaRPr>
          </a:p>
          <a:p>
            <a:pPr marL="193675">
              <a:lnSpc>
                <a:spcPts val="2530"/>
              </a:lnSpc>
            </a:pPr>
            <a:r>
              <a:rPr sz="215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što</a:t>
            </a:r>
            <a:r>
              <a:rPr sz="215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65" dirty="0">
                <a:solidFill>
                  <a:srgbClr val="292934"/>
                </a:solidFill>
                <a:latin typeface="Microsoft Sans Serif"/>
                <a:cs typeface="Microsoft Sans Serif"/>
              </a:rPr>
              <a:t>su</a:t>
            </a:r>
            <a:r>
              <a:rPr sz="215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Fanta</a:t>
            </a:r>
            <a:r>
              <a:rPr sz="2150" spc="8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15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Nickelodeon</a:t>
            </a:r>
            <a:endParaRPr sz="215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350"/>
              </a:spcBef>
              <a:buClr>
                <a:srgbClr val="91A097"/>
              </a:buClr>
              <a:buSzPct val="86046"/>
              <a:buChar char="•"/>
              <a:tabLst>
                <a:tab pos="193675" algn="l"/>
              </a:tabLst>
            </a:pPr>
            <a:r>
              <a:rPr sz="2150" spc="40" dirty="0">
                <a:solidFill>
                  <a:srgbClr val="292934"/>
                </a:solidFill>
                <a:latin typeface="Microsoft Sans Serif"/>
                <a:cs typeface="Microsoft Sans Serif"/>
              </a:rPr>
              <a:t>crna</a:t>
            </a:r>
            <a:r>
              <a:rPr sz="2150" spc="-6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580" dirty="0">
                <a:solidFill>
                  <a:srgbClr val="292934"/>
                </a:solidFill>
                <a:latin typeface="Microsoft Sans Serif"/>
                <a:cs typeface="Microsoft Sans Serif"/>
              </a:rPr>
              <a:t>–</a:t>
            </a:r>
            <a:r>
              <a:rPr sz="2150" spc="8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snaga,</a:t>
            </a:r>
            <a:r>
              <a:rPr sz="215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70" dirty="0">
                <a:solidFill>
                  <a:srgbClr val="292934"/>
                </a:solidFill>
                <a:latin typeface="Microsoft Sans Serif"/>
                <a:cs typeface="Microsoft Sans Serif"/>
              </a:rPr>
              <a:t>moć,</a:t>
            </a:r>
            <a:r>
              <a:rPr sz="215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autoritet</a:t>
            </a:r>
            <a:endParaRPr sz="215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350"/>
              </a:spcBef>
              <a:buClr>
                <a:srgbClr val="91A097"/>
              </a:buClr>
              <a:buSzPct val="86046"/>
              <a:buChar char="•"/>
              <a:tabLst>
                <a:tab pos="193675" algn="l"/>
              </a:tabLst>
            </a:pPr>
            <a:r>
              <a:rPr sz="215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siva</a:t>
            </a:r>
            <a:r>
              <a:rPr sz="2150" spc="9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580" dirty="0">
                <a:solidFill>
                  <a:srgbClr val="292934"/>
                </a:solidFill>
                <a:latin typeface="Microsoft Sans Serif"/>
                <a:cs typeface="Microsoft Sans Serif"/>
              </a:rPr>
              <a:t>–</a:t>
            </a:r>
            <a:r>
              <a:rPr sz="2150" spc="9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neutralnost,</a:t>
            </a:r>
            <a:r>
              <a:rPr sz="215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balans,</a:t>
            </a:r>
            <a:r>
              <a:rPr sz="215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55" dirty="0">
                <a:solidFill>
                  <a:srgbClr val="292934"/>
                </a:solidFill>
                <a:latin typeface="Microsoft Sans Serif"/>
                <a:cs typeface="Microsoft Sans Serif"/>
              </a:rPr>
              <a:t>mir;</a:t>
            </a:r>
            <a:r>
              <a:rPr sz="2150" spc="-1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favorizuje</a:t>
            </a:r>
            <a:r>
              <a:rPr sz="2150" spc="24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je</a:t>
            </a:r>
            <a:r>
              <a:rPr sz="215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Apple</a:t>
            </a:r>
            <a:endParaRPr sz="215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345"/>
              </a:spcBef>
              <a:buClr>
                <a:srgbClr val="91A097"/>
              </a:buClr>
              <a:buSzPct val="86046"/>
              <a:buChar char="•"/>
              <a:tabLst>
                <a:tab pos="193675" algn="l"/>
              </a:tabLst>
            </a:pPr>
            <a:r>
              <a:rPr sz="21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bela</a:t>
            </a:r>
            <a:r>
              <a:rPr sz="2150" spc="9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580" dirty="0">
                <a:solidFill>
                  <a:srgbClr val="292934"/>
                </a:solidFill>
                <a:latin typeface="Microsoft Sans Serif"/>
                <a:cs typeface="Microsoft Sans Serif"/>
              </a:rPr>
              <a:t>–</a:t>
            </a:r>
            <a:r>
              <a:rPr sz="215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svetlost,</a:t>
            </a:r>
            <a:r>
              <a:rPr sz="215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35" dirty="0">
                <a:solidFill>
                  <a:srgbClr val="292934"/>
                </a:solidFill>
                <a:latin typeface="Microsoft Sans Serif"/>
                <a:cs typeface="Microsoft Sans Serif"/>
              </a:rPr>
              <a:t>čistota,</a:t>
            </a:r>
            <a:r>
              <a:rPr sz="2150" spc="-1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5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perfekcionizam.</a:t>
            </a:r>
            <a:endParaRPr sz="215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4191" y="2953635"/>
            <a:ext cx="1956435" cy="6324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950" spc="-85" dirty="0"/>
              <a:t>S</a:t>
            </a:r>
            <a:r>
              <a:rPr sz="3950" spc="-55" dirty="0"/>
              <a:t>t</a:t>
            </a:r>
            <a:r>
              <a:rPr sz="3950" spc="-175" dirty="0"/>
              <a:t>a</a:t>
            </a:r>
            <a:r>
              <a:rPr sz="3950" spc="-50" dirty="0"/>
              <a:t>t</a:t>
            </a:r>
            <a:r>
              <a:rPr sz="3950" spc="-229" dirty="0"/>
              <a:t>i</a:t>
            </a:r>
            <a:r>
              <a:rPr sz="3950" spc="-25" dirty="0"/>
              <a:t>s</a:t>
            </a:r>
            <a:r>
              <a:rPr sz="3950" spc="-55" dirty="0"/>
              <a:t>t</a:t>
            </a:r>
            <a:r>
              <a:rPr sz="3950" spc="-229" dirty="0"/>
              <a:t>i</a:t>
            </a:r>
            <a:r>
              <a:rPr sz="3950" spc="-25" dirty="0"/>
              <a:t>k</a:t>
            </a:r>
            <a:r>
              <a:rPr sz="3950" spc="15" dirty="0"/>
              <a:t>a</a:t>
            </a:r>
            <a:endParaRPr sz="395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84974" y="576987"/>
            <a:ext cx="3986872" cy="593311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38809" y="1256321"/>
            <a:ext cx="5701006" cy="427573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7035" y="1488265"/>
            <a:ext cx="6473837" cy="4608462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12700" marR="5080">
              <a:lnSpc>
                <a:spcPct val="100800"/>
              </a:lnSpc>
              <a:spcBef>
                <a:spcPts val="70"/>
              </a:spcBef>
            </a:pPr>
            <a:r>
              <a:rPr spc="-80" dirty="0"/>
              <a:t>A</a:t>
            </a:r>
            <a:r>
              <a:rPr spc="-225" dirty="0"/>
              <a:t>l</a:t>
            </a:r>
            <a:r>
              <a:rPr spc="-55" dirty="0"/>
              <a:t>a</a:t>
            </a:r>
            <a:r>
              <a:rPr spc="-105" dirty="0"/>
              <a:t>t</a:t>
            </a:r>
            <a:r>
              <a:rPr spc="-20" dirty="0"/>
              <a:t>i</a:t>
            </a:r>
            <a:r>
              <a:rPr spc="-50" dirty="0">
                <a:latin typeface="Times New Roman"/>
                <a:cs typeface="Times New Roman"/>
              </a:rPr>
              <a:t> </a:t>
            </a:r>
            <a:r>
              <a:rPr spc="-75" dirty="0"/>
              <a:t>z</a:t>
            </a:r>
            <a:r>
              <a:rPr dirty="0"/>
              <a:t>a</a:t>
            </a:r>
            <a:r>
              <a:rPr spc="-130" dirty="0">
                <a:latin typeface="Times New Roman"/>
                <a:cs typeface="Times New Roman"/>
              </a:rPr>
              <a:t> </a:t>
            </a:r>
            <a:r>
              <a:rPr spc="-225" dirty="0"/>
              <a:t>i</a:t>
            </a:r>
            <a:r>
              <a:rPr spc="-80" dirty="0"/>
              <a:t>z</a:t>
            </a:r>
            <a:r>
              <a:rPr spc="-55" dirty="0"/>
              <a:t>bo</a:t>
            </a:r>
            <a:r>
              <a:rPr dirty="0"/>
              <a:t>r</a:t>
            </a:r>
            <a:r>
              <a:rPr spc="-225" dirty="0">
                <a:latin typeface="Times New Roman"/>
                <a:cs typeface="Times New Roman"/>
              </a:rPr>
              <a:t> </a:t>
            </a:r>
            <a:r>
              <a:rPr spc="-55" dirty="0"/>
              <a:t>pa</a:t>
            </a:r>
            <a:r>
              <a:rPr spc="-225" dirty="0"/>
              <a:t>l</a:t>
            </a:r>
            <a:r>
              <a:rPr spc="-55" dirty="0"/>
              <a:t>e</a:t>
            </a:r>
            <a:r>
              <a:rPr spc="-105" dirty="0"/>
              <a:t>t</a:t>
            </a:r>
            <a:r>
              <a:rPr dirty="0"/>
              <a:t>e</a:t>
            </a:r>
            <a:r>
              <a:rPr spc="-130" dirty="0">
                <a:latin typeface="Times New Roman"/>
                <a:cs typeface="Times New Roman"/>
              </a:rPr>
              <a:t> </a:t>
            </a:r>
            <a:r>
              <a:rPr spc="-55" dirty="0"/>
              <a:t>bo</a:t>
            </a:r>
            <a:r>
              <a:rPr spc="-225" dirty="0"/>
              <a:t>j</a:t>
            </a:r>
            <a:r>
              <a:rPr dirty="0"/>
              <a:t>a</a:t>
            </a:r>
            <a:r>
              <a:rPr spc="-130" dirty="0">
                <a:latin typeface="Times New Roman"/>
                <a:cs typeface="Times New Roman"/>
              </a:rPr>
              <a:t> </a:t>
            </a:r>
            <a:r>
              <a:rPr spc="-75" dirty="0"/>
              <a:t>z</a:t>
            </a:r>
            <a:r>
              <a:rPr dirty="0"/>
              <a:t>a</a:t>
            </a:r>
            <a:r>
              <a:rPr spc="-204" dirty="0">
                <a:latin typeface="Times New Roman"/>
                <a:cs typeface="Times New Roman"/>
              </a:rPr>
              <a:t> </a:t>
            </a:r>
            <a:r>
              <a:rPr spc="-355" dirty="0"/>
              <a:t>w</a:t>
            </a:r>
            <a:r>
              <a:rPr spc="-55" dirty="0"/>
              <a:t>e</a:t>
            </a:r>
            <a:r>
              <a:rPr dirty="0"/>
              <a:t>b 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spc="-95" dirty="0"/>
              <a:t>prezentacije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4035" y="1594543"/>
            <a:ext cx="1871980" cy="2677160"/>
          </a:xfrm>
          <a:prstGeom prst="rect">
            <a:avLst/>
          </a:prstGeom>
        </p:spPr>
        <p:txBody>
          <a:bodyPr vert="horz" wrap="square" lIns="0" tIns="95250" rIns="0" bIns="0" rtlCol="0">
            <a:spAutoFit/>
          </a:bodyPr>
          <a:lstStyle/>
          <a:p>
            <a:pPr marL="193675" indent="-180975">
              <a:lnSpc>
                <a:spcPct val="100000"/>
              </a:lnSpc>
              <a:spcBef>
                <a:spcPts val="750"/>
              </a:spcBef>
              <a:buClr>
                <a:srgbClr val="91A097"/>
              </a:buClr>
              <a:buSzPct val="83333"/>
              <a:buChar char="•"/>
              <a:tabLst>
                <a:tab pos="193675" algn="l"/>
                <a:tab pos="1156335" algn="l"/>
              </a:tabLst>
            </a:pPr>
            <a:r>
              <a:rPr sz="2400" u="heavy" spc="-9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Microsoft Sans Serif"/>
                <a:cs typeface="Microsoft Sans Serif"/>
              </a:rPr>
              <a:t>Adobe</a:t>
            </a:r>
            <a:r>
              <a:rPr sz="2400" u="heavy" spc="-9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2400" u="heavy" spc="-6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Microsoft Sans Serif"/>
                <a:cs typeface="Microsoft Sans Serif"/>
              </a:rPr>
              <a:t>Color</a:t>
            </a:r>
            <a:endParaRPr sz="240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650"/>
              </a:spcBef>
              <a:buClr>
                <a:srgbClr val="91A097"/>
              </a:buClr>
              <a:buSzPct val="83333"/>
              <a:buChar char="•"/>
              <a:tabLst>
                <a:tab pos="193675" algn="l"/>
              </a:tabLst>
            </a:pPr>
            <a:r>
              <a:rPr sz="2400" u="heavy" spc="-6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Microsoft Sans Serif"/>
                <a:cs typeface="Microsoft Sans Serif"/>
              </a:rPr>
              <a:t>Paletton</a:t>
            </a:r>
            <a:endParaRPr sz="240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575"/>
              </a:spcBef>
              <a:buClr>
                <a:srgbClr val="91A097"/>
              </a:buClr>
              <a:buSzPct val="83333"/>
              <a:buChar char="•"/>
              <a:tabLst>
                <a:tab pos="193675" algn="l"/>
              </a:tabLst>
            </a:pPr>
            <a:r>
              <a:rPr sz="2400" u="heavy" spc="-4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Microsoft Sans Serif"/>
                <a:cs typeface="Microsoft Sans Serif"/>
              </a:rPr>
              <a:t>Colorspire</a:t>
            </a:r>
            <a:endParaRPr sz="240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575"/>
              </a:spcBef>
              <a:buClr>
                <a:srgbClr val="91A097"/>
              </a:buClr>
              <a:buSzPct val="83333"/>
              <a:buChar char="•"/>
              <a:tabLst>
                <a:tab pos="193675" algn="l"/>
              </a:tabLst>
            </a:pPr>
            <a:r>
              <a:rPr sz="2400" u="heavy" spc="-4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Microsoft Sans Serif"/>
                <a:cs typeface="Microsoft Sans Serif"/>
              </a:rPr>
              <a:t>ColourGrab</a:t>
            </a:r>
            <a:endParaRPr sz="240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645"/>
              </a:spcBef>
              <a:buClr>
                <a:srgbClr val="91A097"/>
              </a:buClr>
              <a:buSzPct val="83333"/>
              <a:buChar char="•"/>
              <a:tabLst>
                <a:tab pos="193675" algn="l"/>
              </a:tabLst>
            </a:pPr>
            <a:r>
              <a:rPr sz="2400" u="heavy" spc="-3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Microsoft Sans Serif"/>
                <a:cs typeface="Microsoft Sans Serif"/>
              </a:rPr>
              <a:t>Colrd</a:t>
            </a:r>
            <a:endParaRPr sz="240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500"/>
              </a:spcBef>
              <a:buClr>
                <a:srgbClr val="91A097"/>
              </a:buClr>
              <a:buSzPct val="83333"/>
              <a:buChar char="•"/>
              <a:tabLst>
                <a:tab pos="193675" algn="l"/>
              </a:tabLst>
            </a:pPr>
            <a:r>
              <a:rPr sz="2400" u="heavy" spc="-7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Microsoft Sans Serif"/>
                <a:cs typeface="Microsoft Sans Serif"/>
              </a:rPr>
              <a:t>GetHexColor</a:t>
            </a:r>
            <a:endParaRPr sz="2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50265" y="2414584"/>
            <a:ext cx="7470140" cy="75438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203200" marR="5080" indent="-190500">
              <a:lnSpc>
                <a:spcPts val="2860"/>
              </a:lnSpc>
              <a:spcBef>
                <a:spcPts val="215"/>
              </a:spcBef>
            </a:pPr>
            <a:r>
              <a:rPr sz="2400" i="1" spc="-35" dirty="0">
                <a:solidFill>
                  <a:srgbClr val="292934"/>
                </a:solidFill>
                <a:latin typeface="Arial"/>
                <a:cs typeface="Arial"/>
              </a:rPr>
              <a:t>‚‚Boja</a:t>
            </a:r>
            <a:r>
              <a:rPr sz="2400" i="1" spc="17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i="1" spc="-5" dirty="0">
                <a:solidFill>
                  <a:srgbClr val="292934"/>
                </a:solidFill>
                <a:latin typeface="Arial"/>
                <a:cs typeface="Arial"/>
              </a:rPr>
              <a:t>je</a:t>
            </a:r>
            <a:r>
              <a:rPr sz="2400" i="1" spc="3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i="1" spc="-20" dirty="0">
                <a:solidFill>
                  <a:srgbClr val="292934"/>
                </a:solidFill>
                <a:latin typeface="Arial"/>
                <a:cs typeface="Arial"/>
              </a:rPr>
              <a:t>osećaj</a:t>
            </a:r>
            <a:r>
              <a:rPr sz="2400" i="1" spc="15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i="1" spc="-40" dirty="0">
                <a:solidFill>
                  <a:srgbClr val="292934"/>
                </a:solidFill>
                <a:latin typeface="Arial"/>
                <a:cs typeface="Arial"/>
              </a:rPr>
              <a:t>koji</a:t>
            </a:r>
            <a:r>
              <a:rPr sz="2400" i="1" spc="15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i="1" dirty="0">
                <a:solidFill>
                  <a:srgbClr val="292934"/>
                </a:solidFill>
                <a:latin typeface="Arial"/>
                <a:cs typeface="Arial"/>
              </a:rPr>
              <a:t>u</a:t>
            </a:r>
            <a:r>
              <a:rPr sz="2400" i="1" spc="-4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i="1" spc="-50" dirty="0">
                <a:solidFill>
                  <a:srgbClr val="292934"/>
                </a:solidFill>
                <a:latin typeface="Arial"/>
                <a:cs typeface="Arial"/>
              </a:rPr>
              <a:t>oku</a:t>
            </a:r>
            <a:r>
              <a:rPr sz="2400" i="1" spc="17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i="1" spc="-5" dirty="0">
                <a:solidFill>
                  <a:srgbClr val="292934"/>
                </a:solidFill>
                <a:latin typeface="Arial"/>
                <a:cs typeface="Arial"/>
              </a:rPr>
              <a:t>izaziva</a:t>
            </a:r>
            <a:r>
              <a:rPr sz="2400" i="1" spc="3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i="1" spc="-20" dirty="0">
                <a:solidFill>
                  <a:srgbClr val="292934"/>
                </a:solidFill>
                <a:latin typeface="Arial"/>
                <a:cs typeface="Arial"/>
              </a:rPr>
              <a:t>svetlost</a:t>
            </a:r>
            <a:r>
              <a:rPr sz="2400" i="1" spc="1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i="1" spc="-10" dirty="0">
                <a:solidFill>
                  <a:srgbClr val="292934"/>
                </a:solidFill>
                <a:latin typeface="Arial"/>
                <a:cs typeface="Arial"/>
              </a:rPr>
              <a:t>emitovana</a:t>
            </a:r>
            <a:r>
              <a:rPr sz="2400" i="1" spc="10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i="1" spc="-70" dirty="0">
                <a:solidFill>
                  <a:srgbClr val="292934"/>
                </a:solidFill>
                <a:latin typeface="Arial"/>
                <a:cs typeface="Arial"/>
              </a:rPr>
              <a:t>od </a:t>
            </a:r>
            <a:r>
              <a:rPr sz="2400" i="1" spc="-65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i="1" spc="-25" dirty="0">
                <a:solidFill>
                  <a:srgbClr val="292934"/>
                </a:solidFill>
                <a:latin typeface="Arial"/>
                <a:cs typeface="Arial"/>
              </a:rPr>
              <a:t>nekog</a:t>
            </a:r>
            <a:r>
              <a:rPr sz="2400" i="1" spc="9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i="1" spc="-25" dirty="0">
                <a:solidFill>
                  <a:srgbClr val="292934"/>
                </a:solidFill>
                <a:latin typeface="Arial"/>
                <a:cs typeface="Arial"/>
              </a:rPr>
              <a:t>izvora</a:t>
            </a:r>
            <a:r>
              <a:rPr sz="2400" i="1" spc="10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i="1" spc="-10" dirty="0">
                <a:solidFill>
                  <a:srgbClr val="292934"/>
                </a:solidFill>
                <a:latin typeface="Arial"/>
                <a:cs typeface="Arial"/>
              </a:rPr>
              <a:t>ili</a:t>
            </a:r>
            <a:r>
              <a:rPr sz="2400" i="1" spc="7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i="1" spc="-5" dirty="0">
                <a:solidFill>
                  <a:srgbClr val="292934"/>
                </a:solidFill>
                <a:latin typeface="Arial"/>
                <a:cs typeface="Arial"/>
              </a:rPr>
              <a:t>reflektovana</a:t>
            </a:r>
            <a:r>
              <a:rPr sz="2400" i="1" spc="2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i="1" spc="-70" dirty="0">
                <a:solidFill>
                  <a:srgbClr val="292934"/>
                </a:solidFill>
                <a:latin typeface="Arial"/>
                <a:cs typeface="Arial"/>
              </a:rPr>
              <a:t>od</a:t>
            </a:r>
            <a:r>
              <a:rPr sz="2400" i="1" spc="17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i="1" spc="-15" dirty="0">
                <a:solidFill>
                  <a:srgbClr val="292934"/>
                </a:solidFill>
                <a:latin typeface="Arial"/>
                <a:cs typeface="Arial"/>
              </a:rPr>
              <a:t>površine</a:t>
            </a:r>
            <a:r>
              <a:rPr sz="2400" i="1" spc="95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i="1" spc="-25" dirty="0">
                <a:solidFill>
                  <a:srgbClr val="292934"/>
                </a:solidFill>
                <a:latin typeface="Arial"/>
                <a:cs typeface="Arial"/>
              </a:rPr>
              <a:t>nekog</a:t>
            </a:r>
            <a:r>
              <a:rPr sz="2400" i="1" spc="10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i="1" dirty="0">
                <a:solidFill>
                  <a:srgbClr val="292934"/>
                </a:solidFill>
                <a:latin typeface="Arial"/>
                <a:cs typeface="Arial"/>
              </a:rPr>
              <a:t>tela‚‚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386457" y="3682997"/>
            <a:ext cx="2409190" cy="3924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i="1" spc="-35" dirty="0">
                <a:solidFill>
                  <a:srgbClr val="292934"/>
                </a:solidFill>
                <a:latin typeface="Arial"/>
                <a:cs typeface="Arial"/>
              </a:rPr>
              <a:t>‚‚Boja</a:t>
            </a:r>
            <a:r>
              <a:rPr sz="2400" i="1" spc="14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i="1" spc="-5" dirty="0">
                <a:solidFill>
                  <a:srgbClr val="292934"/>
                </a:solidFill>
                <a:latin typeface="Arial"/>
                <a:cs typeface="Arial"/>
              </a:rPr>
              <a:t>je</a:t>
            </a:r>
            <a:r>
              <a:rPr sz="2400" i="1" spc="-1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i="1" spc="5" dirty="0">
                <a:solidFill>
                  <a:srgbClr val="292934"/>
                </a:solidFill>
                <a:latin typeface="Arial"/>
                <a:cs typeface="Arial"/>
              </a:rPr>
              <a:t>energija‚‚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4035" y="780410"/>
            <a:ext cx="3167380" cy="6324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950" spc="-110" dirty="0"/>
              <a:t>Fizičke</a:t>
            </a:r>
            <a:r>
              <a:rPr sz="3950" spc="-20" dirty="0"/>
              <a:t> </a:t>
            </a:r>
            <a:r>
              <a:rPr sz="3950" spc="-120" dirty="0"/>
              <a:t>osnove</a:t>
            </a:r>
            <a:endParaRPr sz="3950"/>
          </a:p>
        </p:txBody>
      </p:sp>
      <p:sp>
        <p:nvSpPr>
          <p:cNvPr id="3" name="object 3"/>
          <p:cNvSpPr txBox="1"/>
          <p:nvPr/>
        </p:nvSpPr>
        <p:spPr>
          <a:xfrm>
            <a:off x="521335" y="1575049"/>
            <a:ext cx="3024505" cy="2973070"/>
          </a:xfrm>
          <a:prstGeom prst="rect">
            <a:avLst/>
          </a:prstGeom>
        </p:spPr>
        <p:txBody>
          <a:bodyPr vert="horz" wrap="square" lIns="0" tIns="117475" rIns="0" bIns="0" rtlCol="0">
            <a:spAutoFit/>
          </a:bodyPr>
          <a:lstStyle/>
          <a:p>
            <a:pPr marL="301625" indent="-276860">
              <a:lnSpc>
                <a:spcPct val="100000"/>
              </a:lnSpc>
              <a:spcBef>
                <a:spcPts val="925"/>
              </a:spcBef>
              <a:buClr>
                <a:srgbClr val="91A097"/>
              </a:buClr>
              <a:buSzPct val="87272"/>
              <a:buChar char="•"/>
              <a:tabLst>
                <a:tab pos="301625" algn="l"/>
                <a:tab pos="302260" algn="l"/>
              </a:tabLst>
            </a:pPr>
            <a:r>
              <a:rPr sz="2750" spc="85" dirty="0">
                <a:solidFill>
                  <a:srgbClr val="292934"/>
                </a:solidFill>
                <a:latin typeface="Microsoft Sans Serif"/>
                <a:cs typeface="Microsoft Sans Serif"/>
              </a:rPr>
              <a:t>760</a:t>
            </a:r>
            <a:r>
              <a:rPr sz="2750" spc="-1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70" dirty="0">
                <a:solidFill>
                  <a:srgbClr val="292934"/>
                </a:solidFill>
                <a:latin typeface="Microsoft Sans Serif"/>
                <a:cs typeface="Microsoft Sans Serif"/>
              </a:rPr>
              <a:t>nm</a:t>
            </a:r>
            <a:r>
              <a:rPr sz="275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-</a:t>
            </a:r>
            <a:r>
              <a:rPr sz="275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85" dirty="0">
                <a:solidFill>
                  <a:srgbClr val="292934"/>
                </a:solidFill>
                <a:latin typeface="Microsoft Sans Serif"/>
                <a:cs typeface="Microsoft Sans Serif"/>
              </a:rPr>
              <a:t>380</a:t>
            </a:r>
            <a:r>
              <a:rPr sz="2750" spc="-1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70" dirty="0">
                <a:solidFill>
                  <a:srgbClr val="292934"/>
                </a:solidFill>
                <a:latin typeface="Microsoft Sans Serif"/>
                <a:cs typeface="Microsoft Sans Serif"/>
              </a:rPr>
              <a:t>nm</a:t>
            </a:r>
            <a:endParaRPr sz="2750">
              <a:latin typeface="Microsoft Sans Serif"/>
              <a:cs typeface="Microsoft Sans Serif"/>
            </a:endParaRPr>
          </a:p>
          <a:p>
            <a:pPr marL="206375" indent="-180975">
              <a:lnSpc>
                <a:spcPct val="100000"/>
              </a:lnSpc>
              <a:spcBef>
                <a:spcPts val="830"/>
              </a:spcBef>
              <a:buClr>
                <a:srgbClr val="91A097"/>
              </a:buClr>
              <a:buSzPct val="87272"/>
              <a:buChar char="•"/>
              <a:tabLst>
                <a:tab pos="206375" algn="l"/>
              </a:tabLst>
            </a:pPr>
            <a:r>
              <a:rPr sz="2750" spc="40" dirty="0">
                <a:solidFill>
                  <a:srgbClr val="292934"/>
                </a:solidFill>
                <a:latin typeface="Microsoft Sans Serif"/>
                <a:cs typeface="Microsoft Sans Serif"/>
              </a:rPr>
              <a:t>3,9</a:t>
            </a:r>
            <a:r>
              <a:rPr sz="275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×</a:t>
            </a:r>
            <a:r>
              <a:rPr sz="275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65" dirty="0">
                <a:solidFill>
                  <a:srgbClr val="292934"/>
                </a:solidFill>
                <a:latin typeface="Microsoft Sans Serif"/>
                <a:cs typeface="Microsoft Sans Serif"/>
              </a:rPr>
              <a:t>10</a:t>
            </a:r>
            <a:r>
              <a:rPr sz="2775" spc="97" baseline="22522" dirty="0">
                <a:solidFill>
                  <a:srgbClr val="292934"/>
                </a:solidFill>
                <a:latin typeface="Microsoft Sans Serif"/>
                <a:cs typeface="Microsoft Sans Serif"/>
              </a:rPr>
              <a:t>14</a:t>
            </a:r>
            <a:r>
              <a:rPr sz="2775" spc="157" baseline="22522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-7,9</a:t>
            </a:r>
            <a:r>
              <a:rPr sz="2750" spc="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×</a:t>
            </a:r>
            <a:endParaRPr sz="2750">
              <a:latin typeface="Microsoft Sans Serif"/>
              <a:cs typeface="Microsoft Sans Serif"/>
            </a:endParaRPr>
          </a:p>
          <a:p>
            <a:pPr marL="206375">
              <a:lnSpc>
                <a:spcPct val="100000"/>
              </a:lnSpc>
              <a:spcBef>
                <a:spcPts val="155"/>
              </a:spcBef>
            </a:pPr>
            <a:r>
              <a:rPr sz="2750" spc="65" dirty="0">
                <a:solidFill>
                  <a:srgbClr val="292934"/>
                </a:solidFill>
                <a:latin typeface="Microsoft Sans Serif"/>
                <a:cs typeface="Microsoft Sans Serif"/>
              </a:rPr>
              <a:t>10</a:t>
            </a:r>
            <a:r>
              <a:rPr sz="2775" spc="97" baseline="22522" dirty="0">
                <a:solidFill>
                  <a:srgbClr val="292934"/>
                </a:solidFill>
                <a:latin typeface="Microsoft Sans Serif"/>
                <a:cs typeface="Microsoft Sans Serif"/>
              </a:rPr>
              <a:t>14</a:t>
            </a:r>
            <a:r>
              <a:rPr sz="2775" spc="52" baseline="22522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35" dirty="0">
                <a:solidFill>
                  <a:srgbClr val="292934"/>
                </a:solidFill>
                <a:latin typeface="Microsoft Sans Serif"/>
                <a:cs typeface="Microsoft Sans Serif"/>
              </a:rPr>
              <a:t>Hz</a:t>
            </a:r>
            <a:endParaRPr sz="2750">
              <a:latin typeface="Microsoft Sans Serif"/>
              <a:cs typeface="Microsoft Sans Serif"/>
            </a:endParaRPr>
          </a:p>
          <a:p>
            <a:pPr marL="206375" marR="143510" indent="-180975">
              <a:lnSpc>
                <a:spcPct val="100000"/>
              </a:lnSpc>
              <a:spcBef>
                <a:spcPts val="755"/>
              </a:spcBef>
              <a:buClr>
                <a:srgbClr val="91A097"/>
              </a:buClr>
              <a:buSzPct val="87272"/>
              <a:buChar char="•"/>
              <a:tabLst>
                <a:tab pos="206375" algn="l"/>
              </a:tabLst>
            </a:pPr>
            <a:r>
              <a:rPr sz="275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Elektromagnetno </a:t>
            </a:r>
            <a:r>
              <a:rPr sz="2750" spc="-7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zračenje</a:t>
            </a:r>
            <a:endParaRPr sz="2750">
              <a:latin typeface="Microsoft Sans Serif"/>
              <a:cs typeface="Microsoft Sans Serif"/>
            </a:endParaRPr>
          </a:p>
          <a:p>
            <a:pPr marL="206375" indent="-180975">
              <a:lnSpc>
                <a:spcPct val="100000"/>
              </a:lnSpc>
              <a:spcBef>
                <a:spcPts val="835"/>
              </a:spcBef>
              <a:buClr>
                <a:srgbClr val="91A097"/>
              </a:buClr>
              <a:buSzPct val="87272"/>
              <a:buChar char="•"/>
              <a:tabLst>
                <a:tab pos="206375" algn="l"/>
              </a:tabLst>
            </a:pPr>
            <a:r>
              <a:rPr sz="275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foton</a:t>
            </a:r>
            <a:endParaRPr sz="2750">
              <a:latin typeface="Microsoft Sans Serif"/>
              <a:cs typeface="Microsoft Sans Serif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25761" y="1700759"/>
            <a:ext cx="3938016" cy="38884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31215" y="617585"/>
            <a:ext cx="7769225" cy="5607685"/>
            <a:chOff x="731215" y="617585"/>
            <a:chExt cx="7769225" cy="56076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56783" y="3539229"/>
              <a:ext cx="6743313" cy="268593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1215" y="617585"/>
              <a:ext cx="3978036" cy="303580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4035" y="767709"/>
            <a:ext cx="4387850" cy="6324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1327785" algn="l"/>
              </a:tabLst>
            </a:pPr>
            <a:r>
              <a:rPr sz="3950" spc="-45" dirty="0"/>
              <a:t>RGB</a:t>
            </a:r>
            <a:r>
              <a:rPr sz="3950" spc="-45" dirty="0">
                <a:latin typeface="Times New Roman"/>
                <a:cs typeface="Times New Roman"/>
              </a:rPr>
              <a:t>	</a:t>
            </a:r>
            <a:r>
              <a:rPr sz="3950" spc="-20" dirty="0"/>
              <a:t>i</a:t>
            </a:r>
            <a:r>
              <a:rPr sz="3950" spc="-160" dirty="0"/>
              <a:t> </a:t>
            </a:r>
            <a:r>
              <a:rPr sz="3950" spc="-90" dirty="0"/>
              <a:t>CMYK</a:t>
            </a:r>
            <a:r>
              <a:rPr sz="3950" spc="10" dirty="0"/>
              <a:t> </a:t>
            </a:r>
            <a:r>
              <a:rPr sz="3950" spc="-135" dirty="0"/>
              <a:t>palete</a:t>
            </a:r>
            <a:endParaRPr sz="39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27664" y="1620198"/>
            <a:ext cx="3828415" cy="26428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93675" marR="319405" indent="-181610" algn="just">
              <a:lnSpc>
                <a:spcPct val="100400"/>
              </a:lnSpc>
              <a:spcBef>
                <a:spcPts val="90"/>
              </a:spcBef>
              <a:buClr>
                <a:srgbClr val="91A097"/>
              </a:buClr>
              <a:buSzPct val="83333"/>
              <a:buChar char="•"/>
              <a:tabLst>
                <a:tab pos="194310" algn="l"/>
              </a:tabLst>
            </a:pP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RGB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je 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aditivan</a:t>
            </a:r>
            <a:r>
              <a:rPr sz="24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metod- </a:t>
            </a:r>
            <a:r>
              <a:rPr sz="2400" spc="-6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mešanjem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tri </a:t>
            </a:r>
            <a:r>
              <a:rPr sz="24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boje dobija </a:t>
            </a:r>
            <a:r>
              <a:rPr sz="240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se</a:t>
            </a:r>
            <a:r>
              <a:rPr sz="240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30" dirty="0">
                <a:solidFill>
                  <a:srgbClr val="292934"/>
                </a:solidFill>
                <a:latin typeface="Microsoft Sans Serif"/>
                <a:cs typeface="Microsoft Sans Serif"/>
              </a:rPr>
              <a:t>‚‚bela‚‚</a:t>
            </a:r>
            <a:endParaRPr sz="2400">
              <a:latin typeface="Microsoft Sans Serif"/>
              <a:cs typeface="Microsoft Sans Serif"/>
            </a:endParaRPr>
          </a:p>
          <a:p>
            <a:pPr marL="193675" marR="5080" indent="-181610">
              <a:lnSpc>
                <a:spcPct val="98200"/>
              </a:lnSpc>
              <a:spcBef>
                <a:spcPts val="625"/>
              </a:spcBef>
              <a:buClr>
                <a:srgbClr val="91A097"/>
              </a:buClr>
              <a:buSzPct val="83333"/>
              <a:buChar char="•"/>
              <a:tabLst>
                <a:tab pos="194310" algn="l"/>
                <a:tab pos="1699895" algn="l"/>
                <a:tab pos="2005330" algn="l"/>
              </a:tabLst>
            </a:pP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princip </a:t>
            </a:r>
            <a:r>
              <a:rPr sz="2400" spc="-65" dirty="0">
                <a:solidFill>
                  <a:srgbClr val="292934"/>
                </a:solidFill>
                <a:latin typeface="Microsoft Sans Serif"/>
                <a:cs typeface="Microsoft Sans Serif"/>
              </a:rPr>
              <a:t>rada</a:t>
            </a:r>
            <a:r>
              <a:rPr sz="240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monitora, </a:t>
            </a:r>
            <a:r>
              <a:rPr sz="240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projektoria</a:t>
            </a:r>
            <a:r>
              <a:rPr sz="2400" spc="-5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ostalih</a:t>
            </a:r>
            <a:r>
              <a:rPr sz="2400" spc="30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uređaja </a:t>
            </a:r>
            <a:r>
              <a:rPr sz="2400" spc="-6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kod </a:t>
            </a:r>
            <a:r>
              <a:rPr sz="24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kojih</a:t>
            </a:r>
            <a:r>
              <a:rPr sz="240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se </a:t>
            </a:r>
            <a:r>
              <a:rPr sz="24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slika </a:t>
            </a:r>
            <a:r>
              <a:rPr sz="2400" spc="-80" dirty="0">
                <a:solidFill>
                  <a:srgbClr val="292934"/>
                </a:solidFill>
                <a:latin typeface="Microsoft Sans Serif"/>
                <a:cs typeface="Microsoft Sans Serif"/>
              </a:rPr>
              <a:t>dobija </a:t>
            </a:r>
            <a:r>
              <a:rPr sz="240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65" dirty="0">
                <a:solidFill>
                  <a:srgbClr val="292934"/>
                </a:solidFill>
                <a:latin typeface="Microsoft Sans Serif"/>
                <a:cs typeface="Microsoft Sans Serif"/>
              </a:rPr>
              <a:t>emitovanjem</a:t>
            </a:r>
            <a:r>
              <a:rPr sz="2400" spc="-6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svetlosti</a:t>
            </a:r>
            <a:r>
              <a:rPr sz="2400" spc="-50" dirty="0">
                <a:solidFill>
                  <a:srgbClr val="292934"/>
                </a:solidFill>
                <a:latin typeface="Calibri"/>
                <a:cs typeface="Calibri"/>
              </a:rPr>
              <a:t>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368549" y="1692588"/>
            <a:ext cx="4343400" cy="237553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93675" marR="5080" indent="-181610">
              <a:lnSpc>
                <a:spcPct val="101699"/>
              </a:lnSpc>
              <a:spcBef>
                <a:spcPts val="50"/>
              </a:spcBef>
              <a:buClr>
                <a:srgbClr val="91A097"/>
              </a:buClr>
              <a:buSzPct val="83333"/>
              <a:buChar char="•"/>
              <a:tabLst>
                <a:tab pos="194310" algn="l"/>
                <a:tab pos="2729865" algn="l"/>
              </a:tabLst>
            </a:pPr>
            <a:r>
              <a:rPr sz="24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C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Y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2400" spc="5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-150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24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4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o 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mešanje</a:t>
            </a:r>
            <a:r>
              <a:rPr sz="2400" spc="2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boja</a:t>
            </a:r>
            <a:endParaRPr sz="2400">
              <a:latin typeface="Microsoft Sans Serif"/>
              <a:cs typeface="Microsoft Sans Serif"/>
            </a:endParaRPr>
          </a:p>
          <a:p>
            <a:pPr marL="193675" marR="128270" indent="-181610">
              <a:lnSpc>
                <a:spcPct val="101600"/>
              </a:lnSpc>
              <a:spcBef>
                <a:spcPts val="455"/>
              </a:spcBef>
              <a:buClr>
                <a:srgbClr val="91A097"/>
              </a:buClr>
              <a:buSzPct val="83333"/>
              <a:buChar char="•"/>
              <a:tabLst>
                <a:tab pos="194310" algn="l"/>
                <a:tab pos="1995805" algn="l"/>
              </a:tabLst>
            </a:pPr>
            <a:r>
              <a:rPr sz="2400" spc="-80" dirty="0">
                <a:solidFill>
                  <a:srgbClr val="292934"/>
                </a:solidFill>
                <a:latin typeface="Microsoft Sans Serif"/>
                <a:cs typeface="Microsoft Sans Serif"/>
              </a:rPr>
              <a:t>Dodavanjem</a:t>
            </a:r>
            <a:r>
              <a:rPr sz="2400" spc="-8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boja</a:t>
            </a:r>
            <a:r>
              <a:rPr sz="2400" spc="24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oduzima</a:t>
            </a:r>
            <a:r>
              <a:rPr sz="2400" spc="31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se </a:t>
            </a:r>
            <a:r>
              <a:rPr sz="2400" spc="-6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svetlina</a:t>
            </a:r>
            <a:r>
              <a:rPr sz="2400" spc="2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bele</a:t>
            </a:r>
            <a:r>
              <a:rPr sz="2400" spc="35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90" dirty="0">
                <a:solidFill>
                  <a:srgbClr val="292934"/>
                </a:solidFill>
                <a:latin typeface="Microsoft Sans Serif"/>
                <a:cs typeface="Microsoft Sans Serif"/>
              </a:rPr>
              <a:t>pozadine.</a:t>
            </a:r>
            <a:endParaRPr sz="2400">
              <a:latin typeface="Microsoft Sans Serif"/>
              <a:cs typeface="Microsoft Sans Serif"/>
            </a:endParaRPr>
          </a:p>
          <a:p>
            <a:pPr marL="193675" marR="33020" indent="-181610">
              <a:lnSpc>
                <a:spcPct val="101699"/>
              </a:lnSpc>
              <a:spcBef>
                <a:spcPts val="530"/>
              </a:spcBef>
              <a:buClr>
                <a:srgbClr val="91A097"/>
              </a:buClr>
              <a:buSzPct val="83333"/>
              <a:buChar char="•"/>
              <a:tabLst>
                <a:tab pos="194310" algn="l"/>
                <a:tab pos="3521075" algn="l"/>
              </a:tabLst>
            </a:pPr>
            <a:r>
              <a:rPr sz="24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Što</a:t>
            </a:r>
            <a:r>
              <a:rPr sz="2400" spc="10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više</a:t>
            </a:r>
            <a:r>
              <a:rPr sz="2400" spc="254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boja</a:t>
            </a:r>
            <a:r>
              <a:rPr sz="2400" spc="3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–pozadina</a:t>
            </a:r>
            <a:r>
              <a:rPr sz="2400" spc="-1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je </a:t>
            </a:r>
            <a:r>
              <a:rPr sz="240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sve </a:t>
            </a:r>
            <a:r>
              <a:rPr sz="2400" spc="-6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tamnija</a:t>
            </a:r>
            <a:endParaRPr sz="2400">
              <a:latin typeface="Microsoft Sans Serif"/>
              <a:cs typeface="Microsoft Sans Serif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75613" y="4365104"/>
            <a:ext cx="2095500" cy="200025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24144" y="4365080"/>
            <a:ext cx="1944242" cy="194424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4035" y="767709"/>
            <a:ext cx="2538095" cy="6324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950" spc="-390" dirty="0"/>
              <a:t>T</a:t>
            </a:r>
            <a:r>
              <a:rPr sz="3950" spc="-175" dirty="0"/>
              <a:t>eo</a:t>
            </a:r>
            <a:r>
              <a:rPr sz="3950" spc="-40" dirty="0"/>
              <a:t>r</a:t>
            </a:r>
            <a:r>
              <a:rPr sz="3950" spc="-229" dirty="0"/>
              <a:t>i</a:t>
            </a:r>
            <a:r>
              <a:rPr sz="3950" spc="70" dirty="0"/>
              <a:t>j</a:t>
            </a:r>
            <a:r>
              <a:rPr sz="3950" spc="15" dirty="0"/>
              <a:t>a</a:t>
            </a:r>
            <a:r>
              <a:rPr sz="3950" spc="-200" dirty="0">
                <a:latin typeface="Times New Roman"/>
                <a:cs typeface="Times New Roman"/>
              </a:rPr>
              <a:t> </a:t>
            </a:r>
            <a:r>
              <a:rPr sz="3950" spc="-85" dirty="0"/>
              <a:t>B</a:t>
            </a:r>
            <a:r>
              <a:rPr sz="3950" spc="-175" dirty="0"/>
              <a:t>o</a:t>
            </a:r>
            <a:r>
              <a:rPr sz="3950" spc="70" dirty="0"/>
              <a:t>j</a:t>
            </a:r>
            <a:r>
              <a:rPr sz="3950" spc="15" dirty="0"/>
              <a:t>a</a:t>
            </a:r>
            <a:endParaRPr sz="39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44191" y="1890327"/>
            <a:ext cx="7422515" cy="30054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3675" marR="5080" indent="-180975">
              <a:lnSpc>
                <a:spcPts val="3000"/>
              </a:lnSpc>
              <a:spcBef>
                <a:spcPts val="100"/>
              </a:spcBef>
              <a:buClr>
                <a:srgbClr val="91A097"/>
              </a:buClr>
              <a:buSzPct val="83333"/>
              <a:buChar char="•"/>
              <a:tabLst>
                <a:tab pos="193675" algn="l"/>
                <a:tab pos="2157730" algn="l"/>
                <a:tab pos="3148965" algn="l"/>
                <a:tab pos="5523230" algn="l"/>
              </a:tabLst>
            </a:pPr>
            <a:r>
              <a:rPr sz="240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Podrazumeva</a:t>
            </a:r>
            <a:r>
              <a:rPr sz="2400" spc="-5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65" dirty="0">
                <a:solidFill>
                  <a:srgbClr val="292934"/>
                </a:solidFill>
                <a:latin typeface="Microsoft Sans Serif"/>
                <a:cs typeface="Microsoft Sans Serif"/>
              </a:rPr>
              <a:t>pravila</a:t>
            </a:r>
            <a:r>
              <a:rPr sz="2400" spc="-6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80" dirty="0">
                <a:solidFill>
                  <a:srgbClr val="292934"/>
                </a:solidFill>
                <a:latin typeface="Microsoft Sans Serif"/>
                <a:cs typeface="Microsoft Sans Serif"/>
              </a:rPr>
              <a:t>za</a:t>
            </a:r>
            <a:r>
              <a:rPr sz="2400" spc="14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kombinovanje</a:t>
            </a:r>
            <a:r>
              <a:rPr sz="2400" spc="-5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boja</a:t>
            </a:r>
            <a:r>
              <a:rPr sz="2400" spc="31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vizuelne </a:t>
            </a:r>
            <a:r>
              <a:rPr sz="2400" spc="-6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efekte</a:t>
            </a:r>
            <a:r>
              <a:rPr sz="2400" spc="13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te</a:t>
            </a: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kombinacije</a:t>
            </a:r>
            <a:r>
              <a:rPr sz="2400" spc="-4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90" dirty="0">
                <a:solidFill>
                  <a:srgbClr val="292934"/>
                </a:solidFill>
                <a:latin typeface="Microsoft Sans Serif"/>
                <a:cs typeface="Microsoft Sans Serif"/>
              </a:rPr>
              <a:t>boja.</a:t>
            </a:r>
            <a:endParaRPr sz="240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610"/>
              </a:spcBef>
              <a:buClr>
                <a:srgbClr val="91A097"/>
              </a:buClr>
              <a:buSzPct val="83333"/>
              <a:buChar char="•"/>
              <a:tabLst>
                <a:tab pos="193675" algn="l"/>
                <a:tab pos="3072765" algn="l"/>
              </a:tabLst>
            </a:pP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24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8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150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-80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630" dirty="0">
                <a:solidFill>
                  <a:srgbClr val="292934"/>
                </a:solidFill>
                <a:latin typeface="Microsoft Sans Serif"/>
                <a:cs typeface="Microsoft Sans Serif"/>
              </a:rPr>
              <a:t>–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-150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!</a:t>
            </a:r>
            <a:r>
              <a:rPr sz="2400" spc="-29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!</a:t>
            </a:r>
            <a:r>
              <a:rPr sz="2400" spc="-29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155" dirty="0">
                <a:solidFill>
                  <a:srgbClr val="292934"/>
                </a:solidFill>
                <a:latin typeface="Microsoft Sans Serif"/>
                <a:cs typeface="Microsoft Sans Serif"/>
              </a:rPr>
              <a:t>!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!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!</a:t>
            </a:r>
            <a:endParaRPr sz="240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650"/>
              </a:spcBef>
              <a:buClr>
                <a:srgbClr val="91A097"/>
              </a:buClr>
              <a:buSzPct val="83333"/>
              <a:buChar char="•"/>
              <a:tabLst>
                <a:tab pos="193675" algn="l"/>
              </a:tabLst>
            </a:pPr>
            <a:r>
              <a:rPr sz="24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Boje</a:t>
            </a:r>
            <a:r>
              <a:rPr sz="2400" spc="20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utiču</a:t>
            </a: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na</a:t>
            </a:r>
            <a:r>
              <a:rPr sz="240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način</a:t>
            </a:r>
            <a:r>
              <a:rPr sz="2400" spc="1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primanja</a:t>
            </a:r>
            <a:r>
              <a:rPr sz="2400" spc="27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informacija</a:t>
            </a:r>
            <a:endParaRPr sz="240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575"/>
              </a:spcBef>
              <a:buClr>
                <a:srgbClr val="91A097"/>
              </a:buClr>
              <a:buSzPct val="83333"/>
              <a:buChar char="•"/>
              <a:tabLst>
                <a:tab pos="193675" algn="l"/>
                <a:tab pos="2806065" algn="l"/>
                <a:tab pos="4979670" algn="l"/>
              </a:tabLst>
            </a:pP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Ljudska</a:t>
            </a:r>
            <a:r>
              <a:rPr sz="2400" spc="14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percepcija</a:t>
            </a:r>
            <a:r>
              <a:rPr sz="2400" spc="-6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boja</a:t>
            </a:r>
            <a:r>
              <a:rPr sz="2400" spc="35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je</a:t>
            </a:r>
            <a:r>
              <a:rPr sz="2400" spc="5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velikoj</a:t>
            </a:r>
            <a:r>
              <a:rPr sz="2400" spc="-7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meri</a:t>
            </a:r>
            <a:r>
              <a:rPr sz="2400" spc="7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subjektivna.</a:t>
            </a:r>
            <a:endParaRPr sz="240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575"/>
              </a:spcBef>
              <a:buClr>
                <a:srgbClr val="91A097"/>
              </a:buClr>
              <a:buSzPct val="83333"/>
              <a:buChar char="•"/>
              <a:tabLst>
                <a:tab pos="193675" algn="l"/>
                <a:tab pos="3320415" algn="l"/>
                <a:tab pos="4751070" algn="l"/>
              </a:tabLst>
            </a:pP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Ljudsko</a:t>
            </a:r>
            <a:r>
              <a:rPr sz="2400" spc="1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oko</a:t>
            </a:r>
            <a:r>
              <a:rPr sz="2400" spc="2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sposobno</a:t>
            </a:r>
            <a:r>
              <a:rPr sz="2400" spc="-7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razlikovati</a:t>
            </a:r>
            <a:r>
              <a:rPr sz="2400" spc="-7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do</a:t>
            </a:r>
            <a:r>
              <a:rPr sz="2400" spc="10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150</a:t>
            </a:r>
            <a:r>
              <a:rPr sz="2400" spc="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nijansi.</a:t>
            </a:r>
            <a:endParaRPr sz="240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650"/>
              </a:spcBef>
              <a:buClr>
                <a:srgbClr val="91A097"/>
              </a:buClr>
              <a:buSzPct val="83333"/>
              <a:buChar char="•"/>
              <a:tabLst>
                <a:tab pos="193675" algn="l"/>
              </a:tabLst>
            </a:pP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umetnosti</a:t>
            </a:r>
            <a:r>
              <a:rPr sz="2400" spc="24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450</a:t>
            </a:r>
            <a:r>
              <a:rPr sz="24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 nijansi</a:t>
            </a:r>
            <a:endParaRPr sz="2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39873" y="1194176"/>
            <a:ext cx="1354455" cy="4038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450" spc="5" dirty="0">
                <a:solidFill>
                  <a:srgbClr val="292934"/>
                </a:solidFill>
              </a:rPr>
              <a:t>Krug</a:t>
            </a:r>
            <a:r>
              <a:rPr sz="2450" spc="65" dirty="0">
                <a:solidFill>
                  <a:srgbClr val="292934"/>
                </a:solidFill>
              </a:rPr>
              <a:t> </a:t>
            </a:r>
            <a:r>
              <a:rPr sz="2450" spc="-50" dirty="0">
                <a:solidFill>
                  <a:srgbClr val="292934"/>
                </a:solidFill>
              </a:rPr>
              <a:t>boja</a:t>
            </a:r>
            <a:endParaRPr sz="2450"/>
          </a:p>
        </p:txBody>
      </p:sp>
      <p:sp>
        <p:nvSpPr>
          <p:cNvPr id="3" name="object 3"/>
          <p:cNvSpPr txBox="1"/>
          <p:nvPr/>
        </p:nvSpPr>
        <p:spPr>
          <a:xfrm>
            <a:off x="6574159" y="2943158"/>
            <a:ext cx="1926589" cy="4032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harmonizacija</a:t>
            </a:r>
            <a:endParaRPr sz="2450">
              <a:latin typeface="Microsoft Sans Serif"/>
              <a:cs typeface="Microsoft Sans Serif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22846" y="2287510"/>
            <a:ext cx="3386349" cy="331561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592956" y="5321302"/>
            <a:ext cx="1315720" cy="4032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simbolika</a:t>
            </a:r>
            <a:endParaRPr sz="245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773937" y="5321302"/>
            <a:ext cx="829944" cy="4032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450" spc="-16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5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450" spc="-16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5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endParaRPr sz="245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133789" y="2731195"/>
            <a:ext cx="1516380" cy="737235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469900" marR="5080" indent="-457834">
              <a:lnSpc>
                <a:spcPts val="2630"/>
              </a:lnSpc>
              <a:spcBef>
                <a:spcPts val="470"/>
              </a:spcBef>
            </a:pPr>
            <a:r>
              <a:rPr sz="24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24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5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5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h</a:t>
            </a:r>
            <a:r>
              <a:rPr sz="2450" spc="-16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5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2450" spc="-16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5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g</a:t>
            </a:r>
            <a:r>
              <a:rPr sz="2450" spc="3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50" spc="4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a </a:t>
            </a:r>
            <a:r>
              <a:rPr sz="2450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5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boja</a:t>
            </a:r>
            <a:endParaRPr sz="245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4035" y="767709"/>
            <a:ext cx="2089785" cy="6324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950" spc="-110" dirty="0"/>
              <a:t>Krug</a:t>
            </a:r>
            <a:r>
              <a:rPr sz="3950" spc="-50" dirty="0"/>
              <a:t> </a:t>
            </a:r>
            <a:r>
              <a:rPr sz="3950" spc="-65" dirty="0"/>
              <a:t>boja</a:t>
            </a:r>
            <a:endParaRPr sz="3950"/>
          </a:p>
        </p:txBody>
      </p:sp>
      <p:sp>
        <p:nvSpPr>
          <p:cNvPr id="3" name="object 3"/>
          <p:cNvSpPr txBox="1"/>
          <p:nvPr/>
        </p:nvSpPr>
        <p:spPr>
          <a:xfrm>
            <a:off x="688340" y="1909377"/>
            <a:ext cx="7214234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3675" indent="-181610">
              <a:lnSpc>
                <a:spcPct val="100000"/>
              </a:lnSpc>
              <a:spcBef>
                <a:spcPts val="100"/>
              </a:spcBef>
              <a:buClr>
                <a:srgbClr val="91A097"/>
              </a:buClr>
              <a:buSzPct val="83333"/>
              <a:buChar char="•"/>
              <a:tabLst>
                <a:tab pos="194310" algn="l"/>
                <a:tab pos="5323205" algn="l"/>
              </a:tabLst>
            </a:pP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h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16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24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g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16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9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16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tu</a:t>
            </a:r>
            <a:r>
              <a:rPr sz="24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-6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.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94488" y="3281278"/>
            <a:ext cx="441325" cy="151066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3329"/>
              </a:lnSpc>
            </a:pPr>
            <a:r>
              <a:rPr sz="29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290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9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900" spc="35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9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90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9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9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endParaRPr sz="29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659002" y="3154109"/>
            <a:ext cx="851535" cy="1199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0">
              <a:lnSpc>
                <a:spcPct val="122200"/>
              </a:lnSpc>
              <a:spcBef>
                <a:spcPts val="100"/>
              </a:spcBef>
            </a:pPr>
            <a:r>
              <a:rPr sz="21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žuta </a:t>
            </a:r>
            <a:r>
              <a:rPr sz="21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0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Plava </a:t>
            </a:r>
            <a:r>
              <a:rPr sz="210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1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C</a:t>
            </a:r>
            <a:r>
              <a:rPr sz="21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1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100" spc="-12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10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1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endParaRPr sz="2100">
              <a:latin typeface="Microsoft Sans Serif"/>
              <a:cs typeface="Microsoft Sans Serif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674866" y="3134243"/>
            <a:ext cx="2442210" cy="2925445"/>
            <a:chOff x="3674866" y="3134243"/>
            <a:chExt cx="2442210" cy="2925445"/>
          </a:xfrm>
        </p:grpSpPr>
        <p:sp>
          <p:nvSpPr>
            <p:cNvPr id="7" name="object 7"/>
            <p:cNvSpPr/>
            <p:nvPr/>
          </p:nvSpPr>
          <p:spPr>
            <a:xfrm>
              <a:off x="3688201" y="3147578"/>
              <a:ext cx="2415540" cy="2898775"/>
            </a:xfrm>
            <a:custGeom>
              <a:avLst/>
              <a:gdLst/>
              <a:ahLst/>
              <a:cxnLst/>
              <a:rect l="l" t="t" r="r" b="b"/>
              <a:pathLst>
                <a:path w="2415540" h="2898775">
                  <a:moveTo>
                    <a:pt x="2294778" y="0"/>
                  </a:moveTo>
                  <a:lnTo>
                    <a:pt x="114178" y="121"/>
                  </a:lnTo>
                  <a:lnTo>
                    <a:pt x="72664" y="10027"/>
                  </a:lnTo>
                  <a:lnTo>
                    <a:pt x="38099" y="32765"/>
                  </a:lnTo>
                  <a:lnTo>
                    <a:pt x="13228" y="65653"/>
                  </a:lnTo>
                  <a:lnTo>
                    <a:pt x="883" y="106161"/>
                  </a:lnTo>
                  <a:lnTo>
                    <a:pt x="0" y="120761"/>
                  </a:lnTo>
                  <a:lnTo>
                    <a:pt x="121" y="2784530"/>
                  </a:lnTo>
                  <a:lnTo>
                    <a:pt x="10027" y="2826001"/>
                  </a:lnTo>
                  <a:lnTo>
                    <a:pt x="32765" y="2860554"/>
                  </a:lnTo>
                  <a:lnTo>
                    <a:pt x="65653" y="2885389"/>
                  </a:lnTo>
                  <a:lnTo>
                    <a:pt x="106192" y="2897773"/>
                  </a:lnTo>
                  <a:lnTo>
                    <a:pt x="120792" y="2898654"/>
                  </a:lnTo>
                  <a:lnTo>
                    <a:pt x="2301361" y="2898474"/>
                  </a:lnTo>
                  <a:lnTo>
                    <a:pt x="2342906" y="2888674"/>
                  </a:lnTo>
                  <a:lnTo>
                    <a:pt x="2377439" y="2865924"/>
                  </a:lnTo>
                  <a:lnTo>
                    <a:pt x="2402342" y="2832954"/>
                  </a:lnTo>
                  <a:lnTo>
                    <a:pt x="2414656" y="2792531"/>
                  </a:lnTo>
                  <a:lnTo>
                    <a:pt x="2415539" y="2777877"/>
                  </a:lnTo>
                  <a:lnTo>
                    <a:pt x="2415418" y="114147"/>
                  </a:lnTo>
                  <a:lnTo>
                    <a:pt x="2405633" y="72633"/>
                  </a:lnTo>
                  <a:lnTo>
                    <a:pt x="2382895" y="38099"/>
                  </a:lnTo>
                  <a:lnTo>
                    <a:pt x="2349886" y="13319"/>
                  </a:lnTo>
                  <a:lnTo>
                    <a:pt x="2309500" y="883"/>
                  </a:lnTo>
                  <a:lnTo>
                    <a:pt x="2294778" y="0"/>
                  </a:lnTo>
                  <a:close/>
                </a:path>
              </a:pathLst>
            </a:custGeom>
            <a:solidFill>
              <a:srgbClr val="6B7B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688201" y="3147578"/>
              <a:ext cx="2415540" cy="2898775"/>
            </a:xfrm>
            <a:custGeom>
              <a:avLst/>
              <a:gdLst/>
              <a:ahLst/>
              <a:cxnLst/>
              <a:rect l="l" t="t" r="r" b="b"/>
              <a:pathLst>
                <a:path w="2415540" h="2898775">
                  <a:moveTo>
                    <a:pt x="0" y="120761"/>
                  </a:moveTo>
                  <a:lnTo>
                    <a:pt x="7619" y="78485"/>
                  </a:lnTo>
                  <a:lnTo>
                    <a:pt x="28590" y="42793"/>
                  </a:lnTo>
                  <a:lnTo>
                    <a:pt x="60197" y="16245"/>
                  </a:lnTo>
                  <a:lnTo>
                    <a:pt x="99700" y="1889"/>
                  </a:lnTo>
                  <a:lnTo>
                    <a:pt x="2294778" y="0"/>
                  </a:lnTo>
                  <a:lnTo>
                    <a:pt x="2309500" y="883"/>
                  </a:lnTo>
                  <a:lnTo>
                    <a:pt x="2349886" y="13319"/>
                  </a:lnTo>
                  <a:lnTo>
                    <a:pt x="2382895" y="38099"/>
                  </a:lnTo>
                  <a:lnTo>
                    <a:pt x="2405633" y="72633"/>
                  </a:lnTo>
                  <a:lnTo>
                    <a:pt x="2415418" y="114147"/>
                  </a:lnTo>
                  <a:lnTo>
                    <a:pt x="2415539" y="2777877"/>
                  </a:lnTo>
                  <a:lnTo>
                    <a:pt x="2414656" y="2792531"/>
                  </a:lnTo>
                  <a:lnTo>
                    <a:pt x="2402342" y="2832954"/>
                  </a:lnTo>
                  <a:lnTo>
                    <a:pt x="2377439" y="2865924"/>
                  </a:lnTo>
                  <a:lnTo>
                    <a:pt x="2342906" y="2888674"/>
                  </a:lnTo>
                  <a:lnTo>
                    <a:pt x="2301361" y="2898474"/>
                  </a:lnTo>
                  <a:lnTo>
                    <a:pt x="120792" y="2898654"/>
                  </a:lnTo>
                  <a:lnTo>
                    <a:pt x="106192" y="2897773"/>
                  </a:lnTo>
                  <a:lnTo>
                    <a:pt x="65653" y="2885389"/>
                  </a:lnTo>
                  <a:lnTo>
                    <a:pt x="32765" y="2860554"/>
                  </a:lnTo>
                  <a:lnTo>
                    <a:pt x="10027" y="2826001"/>
                  </a:lnTo>
                  <a:lnTo>
                    <a:pt x="121" y="2784530"/>
                  </a:lnTo>
                  <a:lnTo>
                    <a:pt x="0" y="120761"/>
                  </a:lnTo>
                  <a:close/>
                </a:path>
              </a:pathLst>
            </a:custGeom>
            <a:ln w="2642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3799819" y="3272392"/>
            <a:ext cx="441325" cy="198755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3329"/>
              </a:lnSpc>
            </a:pPr>
            <a:r>
              <a:rPr sz="2900" spc="-40" dirty="0">
                <a:solidFill>
                  <a:srgbClr val="FFFFFF"/>
                </a:solidFill>
                <a:latin typeface="Microsoft Sans Serif"/>
                <a:cs typeface="Microsoft Sans Serif"/>
              </a:rPr>
              <a:t>s</a:t>
            </a:r>
            <a:r>
              <a:rPr sz="29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e</a:t>
            </a:r>
            <a:r>
              <a:rPr sz="29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k</a:t>
            </a:r>
            <a:r>
              <a:rPr sz="29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und</a:t>
            </a:r>
            <a:r>
              <a:rPr sz="2900" dirty="0">
                <a:solidFill>
                  <a:srgbClr val="FFFFFF"/>
                </a:solidFill>
                <a:latin typeface="Microsoft Sans Serif"/>
                <a:cs typeface="Microsoft Sans Serif"/>
              </a:rPr>
              <a:t>r</a:t>
            </a:r>
            <a:r>
              <a:rPr sz="29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an</a:t>
            </a:r>
            <a:r>
              <a:rPr sz="2900" dirty="0">
                <a:solidFill>
                  <a:srgbClr val="FFFFFF"/>
                </a:solidFill>
                <a:latin typeface="Microsoft Sans Serif"/>
                <a:cs typeface="Microsoft Sans Serif"/>
              </a:rPr>
              <a:t>e</a:t>
            </a:r>
            <a:endParaRPr sz="2900">
              <a:latin typeface="Microsoft Sans Serif"/>
              <a:cs typeface="Microsoft Sans Serif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3505824" y="3134243"/>
            <a:ext cx="5111750" cy="2925445"/>
            <a:chOff x="3505824" y="3134243"/>
            <a:chExt cx="5111750" cy="2925445"/>
          </a:xfrm>
        </p:grpSpPr>
        <p:sp>
          <p:nvSpPr>
            <p:cNvPr id="11" name="object 11"/>
            <p:cNvSpPr/>
            <p:nvPr/>
          </p:nvSpPr>
          <p:spPr>
            <a:xfrm>
              <a:off x="3519159" y="5419475"/>
              <a:ext cx="362585" cy="426084"/>
            </a:xfrm>
            <a:custGeom>
              <a:avLst/>
              <a:gdLst/>
              <a:ahLst/>
              <a:cxnLst/>
              <a:rect l="l" t="t" r="r" b="b"/>
              <a:pathLst>
                <a:path w="362585" h="426085">
                  <a:moveTo>
                    <a:pt x="0" y="0"/>
                  </a:moveTo>
                  <a:lnTo>
                    <a:pt x="0" y="426015"/>
                  </a:lnTo>
                  <a:lnTo>
                    <a:pt x="362346" y="2130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519159" y="5419475"/>
              <a:ext cx="362585" cy="426084"/>
            </a:xfrm>
            <a:custGeom>
              <a:avLst/>
              <a:gdLst/>
              <a:ahLst/>
              <a:cxnLst/>
              <a:rect l="l" t="t" r="r" b="b"/>
              <a:pathLst>
                <a:path w="362585" h="426085">
                  <a:moveTo>
                    <a:pt x="0" y="0"/>
                  </a:moveTo>
                  <a:lnTo>
                    <a:pt x="362346" y="213027"/>
                  </a:lnTo>
                  <a:lnTo>
                    <a:pt x="0" y="426015"/>
                  </a:lnTo>
                  <a:lnTo>
                    <a:pt x="0" y="0"/>
                  </a:lnTo>
                  <a:close/>
                </a:path>
              </a:pathLst>
            </a:custGeom>
            <a:ln w="26423">
              <a:solidFill>
                <a:srgbClr val="91A09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188323" y="3147578"/>
              <a:ext cx="2415540" cy="2898775"/>
            </a:xfrm>
            <a:custGeom>
              <a:avLst/>
              <a:gdLst/>
              <a:ahLst/>
              <a:cxnLst/>
              <a:rect l="l" t="t" r="r" b="b"/>
              <a:pathLst>
                <a:path w="2415540" h="2898775">
                  <a:moveTo>
                    <a:pt x="2294778" y="0"/>
                  </a:moveTo>
                  <a:lnTo>
                    <a:pt x="114178" y="121"/>
                  </a:lnTo>
                  <a:lnTo>
                    <a:pt x="72664" y="10027"/>
                  </a:lnTo>
                  <a:lnTo>
                    <a:pt x="38099" y="32765"/>
                  </a:lnTo>
                  <a:lnTo>
                    <a:pt x="13228" y="65653"/>
                  </a:lnTo>
                  <a:lnTo>
                    <a:pt x="883" y="106161"/>
                  </a:lnTo>
                  <a:lnTo>
                    <a:pt x="0" y="120761"/>
                  </a:lnTo>
                  <a:lnTo>
                    <a:pt x="121" y="2784530"/>
                  </a:lnTo>
                  <a:lnTo>
                    <a:pt x="10027" y="2826001"/>
                  </a:lnTo>
                  <a:lnTo>
                    <a:pt x="32765" y="2860554"/>
                  </a:lnTo>
                  <a:lnTo>
                    <a:pt x="65653" y="2885389"/>
                  </a:lnTo>
                  <a:lnTo>
                    <a:pt x="106192" y="2897773"/>
                  </a:lnTo>
                  <a:lnTo>
                    <a:pt x="120792" y="2898654"/>
                  </a:lnTo>
                  <a:lnTo>
                    <a:pt x="2301361" y="2898474"/>
                  </a:lnTo>
                  <a:lnTo>
                    <a:pt x="2342906" y="2888674"/>
                  </a:lnTo>
                  <a:lnTo>
                    <a:pt x="2377439" y="2865924"/>
                  </a:lnTo>
                  <a:lnTo>
                    <a:pt x="2402220" y="2832954"/>
                  </a:lnTo>
                  <a:lnTo>
                    <a:pt x="2414656" y="2792531"/>
                  </a:lnTo>
                  <a:lnTo>
                    <a:pt x="2415539" y="2777877"/>
                  </a:lnTo>
                  <a:lnTo>
                    <a:pt x="2415418" y="114147"/>
                  </a:lnTo>
                  <a:lnTo>
                    <a:pt x="2405512" y="72633"/>
                  </a:lnTo>
                  <a:lnTo>
                    <a:pt x="2382773" y="38099"/>
                  </a:lnTo>
                  <a:lnTo>
                    <a:pt x="2349886" y="13319"/>
                  </a:lnTo>
                  <a:lnTo>
                    <a:pt x="2309378" y="883"/>
                  </a:lnTo>
                  <a:lnTo>
                    <a:pt x="2294778" y="0"/>
                  </a:lnTo>
                  <a:close/>
                </a:path>
              </a:pathLst>
            </a:custGeom>
            <a:solidFill>
              <a:srgbClr val="006E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188323" y="3147578"/>
              <a:ext cx="2415540" cy="2898775"/>
            </a:xfrm>
            <a:custGeom>
              <a:avLst/>
              <a:gdLst/>
              <a:ahLst/>
              <a:cxnLst/>
              <a:rect l="l" t="t" r="r" b="b"/>
              <a:pathLst>
                <a:path w="2415540" h="2898775">
                  <a:moveTo>
                    <a:pt x="0" y="120761"/>
                  </a:moveTo>
                  <a:lnTo>
                    <a:pt x="7619" y="78485"/>
                  </a:lnTo>
                  <a:lnTo>
                    <a:pt x="28590" y="42793"/>
                  </a:lnTo>
                  <a:lnTo>
                    <a:pt x="60197" y="16245"/>
                  </a:lnTo>
                  <a:lnTo>
                    <a:pt x="99700" y="1889"/>
                  </a:lnTo>
                  <a:lnTo>
                    <a:pt x="2294778" y="0"/>
                  </a:lnTo>
                  <a:lnTo>
                    <a:pt x="2309378" y="883"/>
                  </a:lnTo>
                  <a:lnTo>
                    <a:pt x="2349886" y="13319"/>
                  </a:lnTo>
                  <a:lnTo>
                    <a:pt x="2382773" y="38099"/>
                  </a:lnTo>
                  <a:lnTo>
                    <a:pt x="2405512" y="72633"/>
                  </a:lnTo>
                  <a:lnTo>
                    <a:pt x="2415418" y="114147"/>
                  </a:lnTo>
                  <a:lnTo>
                    <a:pt x="2415539" y="2777877"/>
                  </a:lnTo>
                  <a:lnTo>
                    <a:pt x="2414656" y="2792531"/>
                  </a:lnTo>
                  <a:lnTo>
                    <a:pt x="2402220" y="2832954"/>
                  </a:lnTo>
                  <a:lnTo>
                    <a:pt x="2377439" y="2865924"/>
                  </a:lnTo>
                  <a:lnTo>
                    <a:pt x="2342906" y="2888674"/>
                  </a:lnTo>
                  <a:lnTo>
                    <a:pt x="2301361" y="2898474"/>
                  </a:lnTo>
                  <a:lnTo>
                    <a:pt x="120792" y="2898654"/>
                  </a:lnTo>
                  <a:lnTo>
                    <a:pt x="106192" y="2897773"/>
                  </a:lnTo>
                  <a:lnTo>
                    <a:pt x="65653" y="2885389"/>
                  </a:lnTo>
                  <a:lnTo>
                    <a:pt x="32765" y="2860554"/>
                  </a:lnTo>
                  <a:lnTo>
                    <a:pt x="10027" y="2826001"/>
                  </a:lnTo>
                  <a:lnTo>
                    <a:pt x="121" y="2784530"/>
                  </a:lnTo>
                  <a:lnTo>
                    <a:pt x="0" y="120761"/>
                  </a:lnTo>
                  <a:close/>
                </a:path>
              </a:pathLst>
            </a:custGeom>
            <a:ln w="2642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4164079" y="3154109"/>
            <a:ext cx="1499870" cy="1199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2200"/>
              </a:lnSpc>
              <a:spcBef>
                <a:spcPts val="100"/>
              </a:spcBef>
            </a:pPr>
            <a:r>
              <a:rPr sz="21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N</a:t>
            </a:r>
            <a:r>
              <a:rPr sz="2100" spc="-120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21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r</a:t>
            </a:r>
            <a:r>
              <a:rPr sz="2100" spc="-120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21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nd</a:t>
            </a:r>
            <a:r>
              <a:rPr sz="2100" dirty="0">
                <a:solidFill>
                  <a:srgbClr val="FFFFFF"/>
                </a:solidFill>
                <a:latin typeface="Microsoft Sans Serif"/>
                <a:cs typeface="Microsoft Sans Serif"/>
              </a:rPr>
              <a:t>ž</a:t>
            </a:r>
            <a:r>
              <a:rPr sz="2100" spc="-120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2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s</a:t>
            </a:r>
            <a:r>
              <a:rPr sz="21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t</a:t>
            </a:r>
            <a:r>
              <a:rPr sz="2100" dirty="0">
                <a:solidFill>
                  <a:srgbClr val="FFFFFF"/>
                </a:solidFill>
                <a:latin typeface="Microsoft Sans Serif"/>
                <a:cs typeface="Microsoft Sans Serif"/>
              </a:rPr>
              <a:t>a </a:t>
            </a:r>
            <a:r>
              <a:rPr sz="21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Ljubičasta </a:t>
            </a:r>
            <a:r>
              <a:rPr sz="2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100" spc="-45" dirty="0">
                <a:solidFill>
                  <a:srgbClr val="FFFFFF"/>
                </a:solidFill>
                <a:latin typeface="Microsoft Sans Serif"/>
                <a:cs typeface="Microsoft Sans Serif"/>
              </a:rPr>
              <a:t>Zelena</a:t>
            </a:r>
            <a:endParaRPr sz="2100">
              <a:latin typeface="Microsoft Sans Serif"/>
              <a:cs typeface="Microsoft Sans Serif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304515" y="3271753"/>
            <a:ext cx="441325" cy="157734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3329"/>
              </a:lnSpc>
            </a:pPr>
            <a:r>
              <a:rPr sz="29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tercijarne</a:t>
            </a:r>
            <a:endParaRPr sz="2900">
              <a:latin typeface="Microsoft Sans Serif"/>
              <a:cs typeface="Microsoft Sans Serif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6006069" y="5406263"/>
            <a:ext cx="389255" cy="452755"/>
            <a:chOff x="6006069" y="5406263"/>
            <a:chExt cx="389255" cy="452755"/>
          </a:xfrm>
        </p:grpSpPr>
        <p:sp>
          <p:nvSpPr>
            <p:cNvPr id="18" name="object 18"/>
            <p:cNvSpPr/>
            <p:nvPr/>
          </p:nvSpPr>
          <p:spPr>
            <a:xfrm>
              <a:off x="6019281" y="5419475"/>
              <a:ext cx="362585" cy="426084"/>
            </a:xfrm>
            <a:custGeom>
              <a:avLst/>
              <a:gdLst/>
              <a:ahLst/>
              <a:cxnLst/>
              <a:rect l="l" t="t" r="r" b="b"/>
              <a:pathLst>
                <a:path w="362585" h="426085">
                  <a:moveTo>
                    <a:pt x="0" y="0"/>
                  </a:moveTo>
                  <a:lnTo>
                    <a:pt x="0" y="426015"/>
                  </a:lnTo>
                  <a:lnTo>
                    <a:pt x="362346" y="2130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019281" y="5419475"/>
              <a:ext cx="362585" cy="426084"/>
            </a:xfrm>
            <a:custGeom>
              <a:avLst/>
              <a:gdLst/>
              <a:ahLst/>
              <a:cxnLst/>
              <a:rect l="l" t="t" r="r" b="b"/>
              <a:pathLst>
                <a:path w="362585" h="426085">
                  <a:moveTo>
                    <a:pt x="0" y="0"/>
                  </a:moveTo>
                  <a:lnTo>
                    <a:pt x="362346" y="213027"/>
                  </a:lnTo>
                  <a:lnTo>
                    <a:pt x="0" y="426015"/>
                  </a:lnTo>
                  <a:lnTo>
                    <a:pt x="0" y="0"/>
                  </a:lnTo>
                  <a:close/>
                </a:path>
              </a:pathLst>
            </a:custGeom>
            <a:ln w="26423">
              <a:solidFill>
                <a:srgbClr val="91A09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669409" y="3148644"/>
            <a:ext cx="1529715" cy="2835910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12700" marR="5080">
              <a:lnSpc>
                <a:spcPct val="86400"/>
              </a:lnSpc>
              <a:spcBef>
                <a:spcPts val="445"/>
              </a:spcBef>
            </a:pPr>
            <a:r>
              <a:rPr sz="2100" dirty="0">
                <a:solidFill>
                  <a:srgbClr val="FFFFFF"/>
                </a:solidFill>
                <a:latin typeface="Microsoft Sans Serif"/>
                <a:cs typeface="Microsoft Sans Serif"/>
              </a:rPr>
              <a:t>žuto- </a:t>
            </a:r>
            <a:r>
              <a:rPr sz="21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1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n</a:t>
            </a:r>
            <a:r>
              <a:rPr sz="2100" spc="-120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21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r</a:t>
            </a:r>
            <a:r>
              <a:rPr sz="2100" spc="-120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21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nd</a:t>
            </a:r>
            <a:r>
              <a:rPr sz="2100" dirty="0">
                <a:solidFill>
                  <a:srgbClr val="FFFFFF"/>
                </a:solidFill>
                <a:latin typeface="Microsoft Sans Serif"/>
                <a:cs typeface="Microsoft Sans Serif"/>
              </a:rPr>
              <a:t>ž</a:t>
            </a:r>
            <a:r>
              <a:rPr sz="2100" spc="-120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2100" dirty="0">
                <a:solidFill>
                  <a:srgbClr val="FFFFFF"/>
                </a:solidFill>
                <a:latin typeface="Microsoft Sans Serif"/>
                <a:cs typeface="Microsoft Sans Serif"/>
              </a:rPr>
              <a:t>s</a:t>
            </a:r>
            <a:r>
              <a:rPr sz="21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t</a:t>
            </a:r>
            <a:r>
              <a:rPr sz="2100" spc="-45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2100" dirty="0">
                <a:solidFill>
                  <a:srgbClr val="FFFFFF"/>
                </a:solidFill>
                <a:latin typeface="Microsoft Sans Serif"/>
                <a:cs typeface="Microsoft Sans Serif"/>
              </a:rPr>
              <a:t>, </a:t>
            </a:r>
            <a:r>
              <a:rPr sz="21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-60" dirty="0">
                <a:solidFill>
                  <a:srgbClr val="FFFFFF"/>
                </a:solidFill>
                <a:latin typeface="Microsoft Sans Serif"/>
                <a:cs typeface="Microsoft Sans Serif"/>
              </a:rPr>
              <a:t>crveno- </a:t>
            </a:r>
            <a:r>
              <a:rPr sz="2100" spc="-5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1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n</a:t>
            </a:r>
            <a:r>
              <a:rPr sz="2100" spc="-120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21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r</a:t>
            </a:r>
            <a:r>
              <a:rPr sz="2100" spc="-120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21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nd</a:t>
            </a:r>
            <a:r>
              <a:rPr sz="2100" dirty="0">
                <a:solidFill>
                  <a:srgbClr val="FFFFFF"/>
                </a:solidFill>
                <a:latin typeface="Microsoft Sans Serif"/>
                <a:cs typeface="Microsoft Sans Serif"/>
              </a:rPr>
              <a:t>ž</a:t>
            </a:r>
            <a:r>
              <a:rPr sz="2100" spc="-120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2100" dirty="0">
                <a:solidFill>
                  <a:srgbClr val="FFFFFF"/>
                </a:solidFill>
                <a:latin typeface="Microsoft Sans Serif"/>
                <a:cs typeface="Microsoft Sans Serif"/>
              </a:rPr>
              <a:t>s</a:t>
            </a:r>
            <a:r>
              <a:rPr sz="21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t</a:t>
            </a:r>
            <a:r>
              <a:rPr sz="2100" spc="-45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2100" dirty="0">
                <a:solidFill>
                  <a:srgbClr val="FFFFFF"/>
                </a:solidFill>
                <a:latin typeface="Microsoft Sans Serif"/>
                <a:cs typeface="Microsoft Sans Serif"/>
              </a:rPr>
              <a:t>, </a:t>
            </a:r>
            <a:r>
              <a:rPr sz="21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-60" dirty="0">
                <a:solidFill>
                  <a:srgbClr val="FFFFFF"/>
                </a:solidFill>
                <a:latin typeface="Microsoft Sans Serif"/>
                <a:cs typeface="Microsoft Sans Serif"/>
              </a:rPr>
              <a:t>crveno- </a:t>
            </a:r>
            <a:r>
              <a:rPr sz="2100" spc="-5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1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ljubičasta, </a:t>
            </a:r>
            <a:r>
              <a:rPr sz="21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100" spc="-70" dirty="0">
                <a:solidFill>
                  <a:srgbClr val="FFFFFF"/>
                </a:solidFill>
                <a:latin typeface="Microsoft Sans Serif"/>
                <a:cs typeface="Microsoft Sans Serif"/>
              </a:rPr>
              <a:t>plavo- </a:t>
            </a:r>
            <a:r>
              <a:rPr sz="2100" spc="-6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1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ljubičasta, </a:t>
            </a:r>
            <a:r>
              <a:rPr sz="21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1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p</a:t>
            </a:r>
            <a:r>
              <a:rPr sz="2100" spc="-35" dirty="0">
                <a:solidFill>
                  <a:srgbClr val="FFFFFF"/>
                </a:solidFill>
                <a:latin typeface="Microsoft Sans Serif"/>
                <a:cs typeface="Microsoft Sans Serif"/>
              </a:rPr>
              <a:t>l</a:t>
            </a:r>
            <a:r>
              <a:rPr sz="2100" spc="-120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2100" spc="-155" dirty="0">
                <a:solidFill>
                  <a:srgbClr val="FFFFFF"/>
                </a:solidFill>
                <a:latin typeface="Microsoft Sans Serif"/>
                <a:cs typeface="Microsoft Sans Serif"/>
              </a:rPr>
              <a:t>v</a:t>
            </a:r>
            <a:r>
              <a:rPr sz="2100" spc="-120" dirty="0">
                <a:solidFill>
                  <a:srgbClr val="FFFFFF"/>
                </a:solidFill>
                <a:latin typeface="Microsoft Sans Serif"/>
                <a:cs typeface="Microsoft Sans Serif"/>
              </a:rPr>
              <a:t>o</a:t>
            </a:r>
            <a:r>
              <a:rPr sz="21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-</a:t>
            </a:r>
            <a:r>
              <a:rPr sz="21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z</a:t>
            </a:r>
            <a:r>
              <a:rPr sz="2100" spc="-120" dirty="0">
                <a:solidFill>
                  <a:srgbClr val="FFFFFF"/>
                </a:solidFill>
                <a:latin typeface="Microsoft Sans Serif"/>
                <a:cs typeface="Microsoft Sans Serif"/>
              </a:rPr>
              <a:t>e</a:t>
            </a:r>
            <a:r>
              <a:rPr sz="2100" spc="-35" dirty="0">
                <a:solidFill>
                  <a:srgbClr val="FFFFFF"/>
                </a:solidFill>
                <a:latin typeface="Microsoft Sans Serif"/>
                <a:cs typeface="Microsoft Sans Serif"/>
              </a:rPr>
              <a:t>l</a:t>
            </a:r>
            <a:r>
              <a:rPr sz="2100" spc="-120" dirty="0">
                <a:solidFill>
                  <a:srgbClr val="FFFFFF"/>
                </a:solidFill>
                <a:latin typeface="Microsoft Sans Serif"/>
                <a:cs typeface="Microsoft Sans Serif"/>
              </a:rPr>
              <a:t>e</a:t>
            </a:r>
            <a:r>
              <a:rPr sz="21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n</a:t>
            </a:r>
            <a:r>
              <a:rPr sz="2100" spc="-45" dirty="0">
                <a:solidFill>
                  <a:srgbClr val="FFFFFF"/>
                </a:solidFill>
                <a:latin typeface="Microsoft Sans Serif"/>
                <a:cs typeface="Microsoft Sans Serif"/>
              </a:rPr>
              <a:t>a</a:t>
            </a:r>
            <a:r>
              <a:rPr sz="2100" dirty="0">
                <a:solidFill>
                  <a:srgbClr val="FFFFFF"/>
                </a:solidFill>
                <a:latin typeface="Microsoft Sans Serif"/>
                <a:cs typeface="Microsoft Sans Serif"/>
              </a:rPr>
              <a:t>, </a:t>
            </a:r>
            <a:r>
              <a:rPr sz="21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1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žuto-zelena</a:t>
            </a:r>
            <a:endParaRPr sz="21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875</TotalTime>
  <Words>886</Words>
  <Application>Microsoft Office PowerPoint</Application>
  <PresentationFormat>Projekcija na ekranu (4:3)</PresentationFormat>
  <Paragraphs>128</Paragraphs>
  <Slides>30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30</vt:i4>
      </vt:variant>
    </vt:vector>
  </HeadingPairs>
  <TitlesOfParts>
    <vt:vector size="35" baseType="lpstr">
      <vt:lpstr>Arial</vt:lpstr>
      <vt:lpstr>Calibri</vt:lpstr>
      <vt:lpstr>Microsoft Sans Serif</vt:lpstr>
      <vt:lpstr>Times New Roman</vt:lpstr>
      <vt:lpstr>Office Theme</vt:lpstr>
      <vt:lpstr>PowerPoint prezentacija</vt:lpstr>
      <vt:lpstr>PowerPoint prezentacija</vt:lpstr>
      <vt:lpstr>‚‚Boja je osećaj koji u oku izaziva svetlost emitovana od  nekog izvora ili reflektovana od površine nekog tela‚‚</vt:lpstr>
      <vt:lpstr>Fizičke osnove</vt:lpstr>
      <vt:lpstr>PowerPoint prezentacija</vt:lpstr>
      <vt:lpstr>RGB i CMYK palete</vt:lpstr>
      <vt:lpstr>Teorija Boja</vt:lpstr>
      <vt:lpstr>Krug boja</vt:lpstr>
      <vt:lpstr>Krug boja</vt:lpstr>
      <vt:lpstr>PowerPoint prezentacija</vt:lpstr>
      <vt:lpstr>PowerPoint prezentacija</vt:lpstr>
      <vt:lpstr>Neutralne boje</vt:lpstr>
      <vt:lpstr>Tople i hladne boje</vt:lpstr>
      <vt:lpstr>Saturisana boje</vt:lpstr>
      <vt:lpstr>PowerPoint prezentacija</vt:lpstr>
      <vt:lpstr>PowerPoint prezentacija</vt:lpstr>
      <vt:lpstr>Monohormatska šema</vt:lpstr>
      <vt:lpstr>Kontrastni efekti među bojama</vt:lpstr>
      <vt:lpstr>PowerPoint prezentacija</vt:lpstr>
      <vt:lpstr>PowerPoint prezentacija</vt:lpstr>
      <vt:lpstr>Tekst i boja</vt:lpstr>
      <vt:lpstr>Najbolja čitljivost za tekst:</vt:lpstr>
      <vt:lpstr>Filozofija boja</vt:lpstr>
      <vt:lpstr>PowerPoint prezentacija</vt:lpstr>
      <vt:lpstr>Statistika</vt:lpstr>
      <vt:lpstr>PowerPoint prezentacija</vt:lpstr>
      <vt:lpstr>PowerPoint prezentacija</vt:lpstr>
      <vt:lpstr>PowerPoint prezentacija</vt:lpstr>
      <vt:lpstr>Alati za izbor palete boja za web  prezentacije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Dejan</dc:creator>
  <cp:lastModifiedBy>dr Dejan Blagojević</cp:lastModifiedBy>
  <cp:revision>4</cp:revision>
  <dcterms:created xsi:type="dcterms:W3CDTF">2023-03-18T17:22:33Z</dcterms:created>
  <dcterms:modified xsi:type="dcterms:W3CDTF">2024-02-24T22:23:44Z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2020-03-16T00:00:00Z</vt:filetime>
  </property>
  <property fmtid="{D5CDD505-2E9C-101B-9397-08002B2CF9AE}" pid="3" name="Creator">
    <vt:lpwstr>Online2PDF.com</vt:lpwstr>
  </property>
  <property fmtid="{D5CDD505-2E9C-101B-9397-08002B2CF9AE}" pid="4" name="LastSaved">
    <vt:filetime>2020-03-16T00:00:00Z</vt:filetime>
  </property>
</Properties>
</file>